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66"/>
  </p:notesMasterIdLst>
  <p:handoutMasterIdLst>
    <p:handoutMasterId r:id="rId167"/>
  </p:handoutMasterIdLst>
  <p:sldIdLst>
    <p:sldId id="399" r:id="rId2"/>
    <p:sldId id="337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7" r:id="rId34"/>
    <p:sldId id="286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8" r:id="rId54"/>
    <p:sldId id="307" r:id="rId55"/>
    <p:sldId id="306" r:id="rId56"/>
    <p:sldId id="309" r:id="rId57"/>
    <p:sldId id="310" r:id="rId58"/>
    <p:sldId id="312" r:id="rId59"/>
    <p:sldId id="311" r:id="rId60"/>
    <p:sldId id="313" r:id="rId61"/>
    <p:sldId id="314" r:id="rId62"/>
    <p:sldId id="316" r:id="rId63"/>
    <p:sldId id="315" r:id="rId64"/>
    <p:sldId id="317" r:id="rId65"/>
    <p:sldId id="319" r:id="rId66"/>
    <p:sldId id="318" r:id="rId67"/>
    <p:sldId id="320" r:id="rId68"/>
    <p:sldId id="321" r:id="rId69"/>
    <p:sldId id="322" r:id="rId70"/>
    <p:sldId id="323" r:id="rId71"/>
    <p:sldId id="324" r:id="rId72"/>
    <p:sldId id="326" r:id="rId73"/>
    <p:sldId id="325" r:id="rId74"/>
    <p:sldId id="327" r:id="rId75"/>
    <p:sldId id="328" r:id="rId76"/>
    <p:sldId id="329" r:id="rId77"/>
    <p:sldId id="330" r:id="rId78"/>
    <p:sldId id="331" r:id="rId79"/>
    <p:sldId id="332" r:id="rId80"/>
    <p:sldId id="333" r:id="rId81"/>
    <p:sldId id="334" r:id="rId82"/>
    <p:sldId id="336" r:id="rId83"/>
    <p:sldId id="335" r:id="rId84"/>
    <p:sldId id="338" r:id="rId85"/>
    <p:sldId id="339" r:id="rId86"/>
    <p:sldId id="340" r:id="rId87"/>
    <p:sldId id="341" r:id="rId88"/>
    <p:sldId id="342" r:id="rId89"/>
    <p:sldId id="343" r:id="rId90"/>
    <p:sldId id="344" r:id="rId91"/>
    <p:sldId id="345" r:id="rId92"/>
    <p:sldId id="346" r:id="rId93"/>
    <p:sldId id="347" r:id="rId94"/>
    <p:sldId id="348" r:id="rId95"/>
    <p:sldId id="349" r:id="rId96"/>
    <p:sldId id="350" r:id="rId97"/>
    <p:sldId id="351" r:id="rId98"/>
    <p:sldId id="352" r:id="rId99"/>
    <p:sldId id="353" r:id="rId100"/>
    <p:sldId id="354" r:id="rId101"/>
    <p:sldId id="355" r:id="rId102"/>
    <p:sldId id="356" r:id="rId103"/>
    <p:sldId id="357" r:id="rId104"/>
    <p:sldId id="358" r:id="rId105"/>
    <p:sldId id="359" r:id="rId106"/>
    <p:sldId id="360" r:id="rId107"/>
    <p:sldId id="361" r:id="rId108"/>
    <p:sldId id="362" r:id="rId109"/>
    <p:sldId id="363" r:id="rId110"/>
    <p:sldId id="364" r:id="rId111"/>
    <p:sldId id="365" r:id="rId112"/>
    <p:sldId id="366" r:id="rId113"/>
    <p:sldId id="367" r:id="rId114"/>
    <p:sldId id="368" r:id="rId115"/>
    <p:sldId id="369" r:id="rId116"/>
    <p:sldId id="370" r:id="rId117"/>
    <p:sldId id="371" r:id="rId118"/>
    <p:sldId id="372" r:id="rId119"/>
    <p:sldId id="373" r:id="rId120"/>
    <p:sldId id="374" r:id="rId121"/>
    <p:sldId id="375" r:id="rId122"/>
    <p:sldId id="376" r:id="rId123"/>
    <p:sldId id="377" r:id="rId124"/>
    <p:sldId id="378" r:id="rId125"/>
    <p:sldId id="379" r:id="rId126"/>
    <p:sldId id="380" r:id="rId127"/>
    <p:sldId id="381" r:id="rId128"/>
    <p:sldId id="382" r:id="rId129"/>
    <p:sldId id="383" r:id="rId130"/>
    <p:sldId id="384" r:id="rId131"/>
    <p:sldId id="385" r:id="rId132"/>
    <p:sldId id="386" r:id="rId133"/>
    <p:sldId id="387" r:id="rId134"/>
    <p:sldId id="388" r:id="rId135"/>
    <p:sldId id="389" r:id="rId136"/>
    <p:sldId id="390" r:id="rId137"/>
    <p:sldId id="391" r:id="rId138"/>
    <p:sldId id="392" r:id="rId139"/>
    <p:sldId id="393" r:id="rId140"/>
    <p:sldId id="394" r:id="rId141"/>
    <p:sldId id="395" r:id="rId142"/>
    <p:sldId id="396" r:id="rId143"/>
    <p:sldId id="397" r:id="rId144"/>
    <p:sldId id="398" r:id="rId145"/>
    <p:sldId id="401" r:id="rId146"/>
    <p:sldId id="402" r:id="rId147"/>
    <p:sldId id="403" r:id="rId148"/>
    <p:sldId id="404" r:id="rId149"/>
    <p:sldId id="405" r:id="rId150"/>
    <p:sldId id="406" r:id="rId151"/>
    <p:sldId id="407" r:id="rId152"/>
    <p:sldId id="408" r:id="rId153"/>
    <p:sldId id="409" r:id="rId154"/>
    <p:sldId id="410" r:id="rId155"/>
    <p:sldId id="411" r:id="rId156"/>
    <p:sldId id="412" r:id="rId157"/>
    <p:sldId id="413" r:id="rId158"/>
    <p:sldId id="414" r:id="rId159"/>
    <p:sldId id="415" r:id="rId160"/>
    <p:sldId id="416" r:id="rId161"/>
    <p:sldId id="417" r:id="rId162"/>
    <p:sldId id="418" r:id="rId163"/>
    <p:sldId id="419" r:id="rId164"/>
    <p:sldId id="420" r:id="rId165"/>
  </p:sldIdLst>
  <p:sldSz cx="1080135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redný štýl 2 - zvýrazneni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77" d="100"/>
          <a:sy n="77" d="100"/>
        </p:scale>
        <p:origin x="725" y="835"/>
      </p:cViewPr>
      <p:guideLst>
        <p:guide orient="horz" pos="2160"/>
        <p:guide pos="3402"/>
      </p:guideLst>
    </p:cSldViewPr>
  </p:slideViewPr>
  <p:outlineViewPr>
    <p:cViewPr>
      <p:scale>
        <a:sx n="33" d="100"/>
        <a:sy n="33" d="100"/>
      </p:scale>
      <p:origin x="0" y="-26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70" Type="http://schemas.openxmlformats.org/officeDocument/2006/relationships/theme" Target="theme/theme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tableStyles" Target="tableStyle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64" Type="http://schemas.openxmlformats.org/officeDocument/2006/relationships/slide" Target="slides/slide163.xml"/><Relationship Id="rId16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56854B-9242-429B-A144-C873535EE1A5}" type="datetimeFigureOut">
              <a:rPr lang="sk-SK" smtClean="0"/>
              <a:t>28. 6. 2018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1F354-006E-4ABF-9231-31C10A6CE7D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3750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0AAB6-D626-4539-B094-16F304F3D26C}" type="datetimeFigureOut">
              <a:rPr lang="sk-SK" smtClean="0"/>
              <a:t>28. 6. 2018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685800"/>
            <a:ext cx="54006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18AE3-4031-43DF-B5F5-E2709CC369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49564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18AE3-4031-43DF-B5F5-E2709CC369AA}" type="slidenum">
              <a:rPr lang="sk-SK" smtClean="0"/>
              <a:t>83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0252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ĺžnik 14"/>
          <p:cNvSpPr/>
          <p:nvPr/>
        </p:nvSpPr>
        <p:spPr>
          <a:xfrm>
            <a:off x="360046" y="329185"/>
            <a:ext cx="10078490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ĺžnik 9"/>
          <p:cNvSpPr/>
          <p:nvPr/>
        </p:nvSpPr>
        <p:spPr>
          <a:xfrm>
            <a:off x="494467" y="434162"/>
            <a:ext cx="9812418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853306" y="1820206"/>
            <a:ext cx="9181148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853306" y="3685032"/>
            <a:ext cx="9181148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sp>
        <p:nvSpPr>
          <p:cNvPr id="19" name="Zástupný symbol dátumu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06EEC6-7E62-4E52-9177-3C6E98A8FE9D}" type="datetimeFigureOut">
              <a:rPr lang="sk-SK" smtClean="0"/>
              <a:t>28. 6. 2018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11" name="Zástupný symbol čísla snímky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B8CF4-2A34-4580-8EF2-1C151F530AF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4074" y="4983480"/>
            <a:ext cx="9667208" cy="1051560"/>
          </a:xfrm>
        </p:spPr>
        <p:txBody>
          <a:bodyPr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594074" y="530352"/>
            <a:ext cx="9667208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06EEC6-7E62-4E52-9177-3C6E98A8FE9D}" type="datetimeFigureOut">
              <a:rPr lang="sk-SK" smtClean="0"/>
              <a:t>28. 6. 2018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B8CF4-2A34-4580-8EF2-1C151F530AF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7830979" y="533405"/>
            <a:ext cx="2340293" cy="5257799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30079" y="533403"/>
            <a:ext cx="7020878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06EEC6-7E62-4E52-9177-3C6E98A8FE9D}" type="datetimeFigureOut">
              <a:rPr lang="sk-SK" smtClean="0"/>
              <a:t>28. 6. 2018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B8CF4-2A34-4580-8EF2-1C151F530AF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4074" y="4983480"/>
            <a:ext cx="9667208" cy="1051560"/>
          </a:xfrm>
        </p:spPr>
        <p:txBody>
          <a:bodyPr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94074" y="530352"/>
            <a:ext cx="9667208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06EEC6-7E62-4E52-9177-3C6E98A8FE9D}" type="datetimeFigureOut">
              <a:rPr lang="sk-SK" smtClean="0"/>
              <a:t>28. 6. 2018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B8CF4-2A34-4580-8EF2-1C151F530AF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ĺžnik 13"/>
          <p:cNvSpPr/>
          <p:nvPr/>
        </p:nvSpPr>
        <p:spPr>
          <a:xfrm>
            <a:off x="360046" y="329185"/>
            <a:ext cx="10078490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ĺžnik 10"/>
          <p:cNvSpPr/>
          <p:nvPr/>
        </p:nvSpPr>
        <p:spPr>
          <a:xfrm>
            <a:off x="494467" y="434163"/>
            <a:ext cx="9812418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231" y="4928616"/>
            <a:ext cx="9667208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53231" y="5624484"/>
            <a:ext cx="9667208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06EEC6-7E62-4E52-9177-3C6E98A8FE9D}" type="datetimeFigureOut">
              <a:rPr lang="sk-SK" smtClean="0"/>
              <a:t>28. 6. 2018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B8CF4-2A34-4580-8EF2-1C151F530AF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07578" y="530352"/>
            <a:ext cx="4644581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617269" y="530352"/>
            <a:ext cx="4644581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06EEC6-7E62-4E52-9177-3C6E98A8FE9D}" type="datetimeFigureOut">
              <a:rPr lang="sk-SK" smtClean="0"/>
              <a:t>28. 6. 2018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B8CF4-2A34-4580-8EF2-1C151F530AF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4074" y="4983480"/>
            <a:ext cx="9667208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17283" y="579438"/>
            <a:ext cx="4644581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5495374" y="579438"/>
            <a:ext cx="4644581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717283" y="1447800"/>
            <a:ext cx="4644581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5495374" y="1447800"/>
            <a:ext cx="4644581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06EEC6-7E62-4E52-9177-3C6E98A8FE9D}" type="datetimeFigureOut">
              <a:rPr lang="sk-SK" smtClean="0"/>
              <a:t>28. 6. 2018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B8CF4-2A34-4580-8EF2-1C151F530AF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06EEC6-7E62-4E52-9177-3C6E98A8FE9D}" type="datetimeFigureOut">
              <a:rPr lang="sk-SK" smtClean="0"/>
              <a:t>28. 6. 2018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B8CF4-2A34-4580-8EF2-1C151F530AF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ĺžnik 6"/>
          <p:cNvSpPr/>
          <p:nvPr/>
        </p:nvSpPr>
        <p:spPr>
          <a:xfrm>
            <a:off x="360046" y="329185"/>
            <a:ext cx="10078490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06EEC6-7E62-4E52-9177-3C6E98A8FE9D}" type="datetimeFigureOut">
              <a:rPr lang="sk-SK" smtClean="0"/>
              <a:t>28. 6. 2018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B8CF4-2A34-4580-8EF2-1C151F530AF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42688" y="533400"/>
            <a:ext cx="3510439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542763" y="1447802"/>
            <a:ext cx="3510439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899371" y="930144"/>
            <a:ext cx="5464650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06EEC6-7E62-4E52-9177-3C6E98A8FE9D}" type="datetimeFigureOut">
              <a:rPr lang="sk-SK" smtClean="0"/>
              <a:t>28. 6. 2018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B8CF4-2A34-4580-8EF2-1C151F530AF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ĺžnik 14"/>
          <p:cNvSpPr/>
          <p:nvPr/>
        </p:nvSpPr>
        <p:spPr>
          <a:xfrm>
            <a:off x="360046" y="329185"/>
            <a:ext cx="10078490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ĺžnik s jedným zaobleným rohom 10"/>
          <p:cNvSpPr/>
          <p:nvPr/>
        </p:nvSpPr>
        <p:spPr>
          <a:xfrm>
            <a:off x="7560945" y="434162"/>
            <a:ext cx="274594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68" y="5012056"/>
            <a:ext cx="9721215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 bwMode="grayWhite">
          <a:xfrm>
            <a:off x="7634078" y="533400"/>
            <a:ext cx="2646331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06EEC6-7E62-4E52-9177-3C6E98A8FE9D}" type="datetimeFigureOut">
              <a:rPr lang="sk-SK" smtClean="0"/>
              <a:t>28. 6. 2018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B8CF4-2A34-4580-8EF2-1C151F530AF2}" type="slidenum">
              <a:rPr lang="sk-SK" smtClean="0"/>
              <a:t>‹#›</a:t>
            </a:fld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97873" y="435768"/>
            <a:ext cx="6999275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ĺžnik 6"/>
          <p:cNvSpPr/>
          <p:nvPr/>
        </p:nvSpPr>
        <p:spPr>
          <a:xfrm>
            <a:off x="360046" y="329185"/>
            <a:ext cx="10078490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ĺžnik 8"/>
          <p:cNvSpPr/>
          <p:nvPr/>
        </p:nvSpPr>
        <p:spPr>
          <a:xfrm>
            <a:off x="494467" y="434162"/>
            <a:ext cx="9812418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nadpisu 12"/>
          <p:cNvSpPr>
            <a:spLocks noGrp="1"/>
          </p:cNvSpPr>
          <p:nvPr>
            <p:ph type="title"/>
          </p:nvPr>
        </p:nvSpPr>
        <p:spPr>
          <a:xfrm>
            <a:off x="594074" y="4985590"/>
            <a:ext cx="9667208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1"/>
          </p:nvPr>
        </p:nvSpPr>
        <p:spPr>
          <a:xfrm>
            <a:off x="594074" y="530352"/>
            <a:ext cx="9667208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2"/>
          </p:nvPr>
        </p:nvSpPr>
        <p:spPr>
          <a:xfrm>
            <a:off x="4460787" y="6111876"/>
            <a:ext cx="2700338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E06EEC6-7E62-4E52-9177-3C6E98A8FE9D}" type="datetimeFigureOut">
              <a:rPr lang="sk-SK" smtClean="0"/>
              <a:t>28. 6. 2018</a:t>
            </a:fld>
            <a:endParaRPr lang="sk-SK"/>
          </a:p>
        </p:txBody>
      </p:sp>
      <p:sp>
        <p:nvSpPr>
          <p:cNvPr id="18" name="Zástupný symbol päty 17"/>
          <p:cNvSpPr>
            <a:spLocks noGrp="1"/>
          </p:cNvSpPr>
          <p:nvPr>
            <p:ph type="ftr" sz="quarter" idx="3"/>
          </p:nvPr>
        </p:nvSpPr>
        <p:spPr>
          <a:xfrm>
            <a:off x="7161125" y="6111876"/>
            <a:ext cx="270033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4"/>
          </p:nvPr>
        </p:nvSpPr>
        <p:spPr>
          <a:xfrm>
            <a:off x="9861462" y="6111876"/>
            <a:ext cx="540068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6DB8CF4-2A34-4580-8EF2-1C151F530AF2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slide" Target="slide101.xml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slide" Target="slide103.xml"/><Relationship Id="rId2" Type="http://schemas.openxmlformats.org/officeDocument/2006/relationships/slide" Target="slide10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04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slide" Target="slide107.xml"/><Relationship Id="rId2" Type="http://schemas.openxmlformats.org/officeDocument/2006/relationships/slide" Target="slide106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08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09.xml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slide" Target="slide109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slide" Target="slide109.xml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slide" Target="slide111.xml"/><Relationship Id="rId2" Type="http://schemas.openxmlformats.org/officeDocument/2006/relationships/slide" Target="slide110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13.xml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slide" Target="slide113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slide" Target="slide113.xml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slide" Target="slide115.xml"/><Relationship Id="rId2" Type="http://schemas.openxmlformats.org/officeDocument/2006/relationships/slide" Target="slide11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16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17.xml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slide" Target="slide117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slide" Target="slide117.xml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3" Type="http://schemas.openxmlformats.org/officeDocument/2006/relationships/slide" Target="slide119.xml"/><Relationship Id="rId2" Type="http://schemas.openxmlformats.org/officeDocument/2006/relationships/slide" Target="slide11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20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slide" Target="slide121.xml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slide" Target="slide12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5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slide" Target="slide121.xml"/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slide" Target="slide123.xml"/><Relationship Id="rId2" Type="http://schemas.openxmlformats.org/officeDocument/2006/relationships/slide" Target="slide12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24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slide" Target="slide147.xml"/><Relationship Id="rId2" Type="http://schemas.openxmlformats.org/officeDocument/2006/relationships/slide" Target="slide146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48.xml"/></Relationships>
</file>

<file path=ppt/slides/_rels/slide14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149.xml"/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slide" Target="slide149.xml"/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slide" Target="slide149.xml"/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3" Type="http://schemas.openxmlformats.org/officeDocument/2006/relationships/slide" Target="slide151.xml"/><Relationship Id="rId2" Type="http://schemas.openxmlformats.org/officeDocument/2006/relationships/slide" Target="slide150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5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53.xml"/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slide" Target="slide153.xml"/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slide" Target="slide153.xml"/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3" Type="http://schemas.openxmlformats.org/officeDocument/2006/relationships/slide" Target="slide155.xml"/><Relationship Id="rId2" Type="http://schemas.openxmlformats.org/officeDocument/2006/relationships/slide" Target="slide15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56.xml"/></Relationships>
</file>

<file path=ppt/slides/_rels/slide15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57.xml"/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slide" Target="slide157.xml"/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slide" Target="slide157.xml"/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3" Type="http://schemas.openxmlformats.org/officeDocument/2006/relationships/slide" Target="slide159.xml"/><Relationship Id="rId2" Type="http://schemas.openxmlformats.org/officeDocument/2006/relationships/slide" Target="slide15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60.xml"/></Relationships>
</file>

<file path=ppt/slides/_rels/slide15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61.xml"/><Relationship Id="rId1" Type="http://schemas.openxmlformats.org/officeDocument/2006/relationships/slideLayout" Target="../slideLayouts/slideLayout7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slide" Target="slide16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9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slide" Target="slide161.xml"/><Relationship Id="rId1" Type="http://schemas.openxmlformats.org/officeDocument/2006/relationships/slideLayout" Target="../slideLayouts/slideLayout7.xml"/></Relationships>
</file>

<file path=ppt/slides/_rels/slide161.xml.rels><?xml version="1.0" encoding="UTF-8" standalone="yes"?>
<Relationships xmlns="http://schemas.openxmlformats.org/package/2006/relationships"><Relationship Id="rId3" Type="http://schemas.openxmlformats.org/officeDocument/2006/relationships/slide" Target="slide163.xml"/><Relationship Id="rId2" Type="http://schemas.openxmlformats.org/officeDocument/2006/relationships/slide" Target="slide16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64.xml"/></Relationships>
</file>

<file path=ppt/slides/_rels/slide16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5.xml"/><Relationship Id="rId3" Type="http://schemas.openxmlformats.org/officeDocument/2006/relationships/slide" Target="slide4.xml"/><Relationship Id="rId7" Type="http://schemas.openxmlformats.org/officeDocument/2006/relationships/slide" Target="slide125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5.xml"/><Relationship Id="rId5" Type="http://schemas.openxmlformats.org/officeDocument/2006/relationships/slide" Target="slide44.xml"/><Relationship Id="rId4" Type="http://schemas.openxmlformats.org/officeDocument/2006/relationships/slide" Target="slide6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7.xml"/><Relationship Id="rId4" Type="http://schemas.openxmlformats.org/officeDocument/2006/relationships/slide" Target="slide3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slide" Target="slide3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3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36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36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36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slide" Target="slide37.xml"/><Relationship Id="rId1" Type="http://schemas.openxmlformats.org/officeDocument/2006/relationships/slideLayout" Target="../slideLayouts/slideLayout7.xml"/><Relationship Id="rId4" Type="http://schemas.openxmlformats.org/officeDocument/2006/relationships/slide" Target="slide39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slide" Target="slide4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slide" Target="slide4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48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48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48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slide" Target="slide49.xml"/><Relationship Id="rId1" Type="http://schemas.openxmlformats.org/officeDocument/2006/relationships/slideLayout" Target="../slideLayouts/slideLayout7.xml"/><Relationship Id="rId4" Type="http://schemas.openxmlformats.org/officeDocument/2006/relationships/slide" Target="slide5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5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52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52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slide" Target="slide5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5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" Target="slide56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56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" Target="slide56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8.xml"/><Relationship Id="rId2" Type="http://schemas.openxmlformats.org/officeDocument/2006/relationships/slide" Target="slide57.xml"/><Relationship Id="rId1" Type="http://schemas.openxmlformats.org/officeDocument/2006/relationships/slideLayout" Target="../slideLayouts/slideLayout7.xml"/><Relationship Id="rId4" Type="http://schemas.openxmlformats.org/officeDocument/2006/relationships/slide" Target="slide59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" Target="slide60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" Target="slide60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" Target="slide60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slide" Target="slide6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6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66.xml"/><Relationship Id="rId2" Type="http://schemas.openxmlformats.org/officeDocument/2006/relationships/slide" Target="slide6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6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slide" Target="slide68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slide" Target="slide68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slide" Target="slide68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70.xml"/><Relationship Id="rId2" Type="http://schemas.openxmlformats.org/officeDocument/2006/relationships/slide" Target="slide69.xml"/><Relationship Id="rId1" Type="http://schemas.openxmlformats.org/officeDocument/2006/relationships/slideLayout" Target="../slideLayouts/slideLayout7.xml"/><Relationship Id="rId4" Type="http://schemas.openxmlformats.org/officeDocument/2006/relationships/slide" Target="slide7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slide" Target="slide7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slide" Target="slide72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slide" Target="slide72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74.xml"/><Relationship Id="rId2" Type="http://schemas.openxmlformats.org/officeDocument/2006/relationships/slide" Target="slide7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75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slide" Target="slide76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slide" Target="slide76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slide" Target="slide76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77.xml"/><Relationship Id="rId1" Type="http://schemas.openxmlformats.org/officeDocument/2006/relationships/slideLayout" Target="../slideLayouts/slideLayout7.xml"/><Relationship Id="rId4" Type="http://schemas.openxmlformats.org/officeDocument/2006/relationships/slide" Target="slide79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slide" Target="slide80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slide" Target="slide80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slide" Target="slide80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1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slide" Target="slide82.xml"/><Relationship Id="rId2" Type="http://schemas.openxmlformats.org/officeDocument/2006/relationships/slide" Target="slide8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83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slide" Target="slide87.xml"/><Relationship Id="rId2" Type="http://schemas.openxmlformats.org/officeDocument/2006/relationships/slide" Target="slide86.xml"/><Relationship Id="rId1" Type="http://schemas.openxmlformats.org/officeDocument/2006/relationships/slideLayout" Target="../slideLayouts/slideLayout7.xml"/><Relationship Id="rId4" Type="http://schemas.openxmlformats.org/officeDocument/2006/relationships/slide" Target="slide88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89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slide" Target="slide89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slide" Target="slide89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slide" Target="slide91.xml"/><Relationship Id="rId2" Type="http://schemas.openxmlformats.org/officeDocument/2006/relationships/slide" Target="slide90.xml"/><Relationship Id="rId1" Type="http://schemas.openxmlformats.org/officeDocument/2006/relationships/slideLayout" Target="../slideLayouts/slideLayout7.xml"/><Relationship Id="rId4" Type="http://schemas.openxmlformats.org/officeDocument/2006/relationships/slide" Target="slide9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93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slide" Target="slide93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slide" Target="slide93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slide" Target="slide95.xml"/><Relationship Id="rId2" Type="http://schemas.openxmlformats.org/officeDocument/2006/relationships/slide" Target="slide9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96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97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slide" Target="slide97.xm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slide" Target="slide97.xml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slide" Target="slide99.xml"/><Relationship Id="rId2" Type="http://schemas.openxmlformats.org/officeDocument/2006/relationships/slide" Target="slide9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00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01.xml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slide" Target="slide10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sk-SK" sz="6000" dirty="0" smtClean="0"/>
              <a:t>DEJINY ŽIDOVSKEJ KOMUNITY </a:t>
            </a:r>
            <a:endParaRPr lang="sk-SK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416899" y="5229200"/>
            <a:ext cx="2905587" cy="1026416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sk-SK" dirty="0" smtClean="0"/>
              <a:t>Lenka </a:t>
            </a:r>
            <a:r>
              <a:rPr lang="sk-SK" dirty="0" err="1" smtClean="0"/>
              <a:t>Hoangová</a:t>
            </a:r>
            <a:endParaRPr lang="sk-SK" dirty="0" smtClean="0"/>
          </a:p>
          <a:p>
            <a:pPr algn="ctr"/>
            <a:r>
              <a:rPr lang="sk-SK" dirty="0" smtClean="0"/>
              <a:t>Hana </a:t>
            </a:r>
            <a:r>
              <a:rPr lang="sk-SK" dirty="0" err="1" smtClean="0"/>
              <a:t>Matyášová</a:t>
            </a:r>
            <a:endParaRPr lang="sk-SK" dirty="0" smtClean="0"/>
          </a:p>
          <a:p>
            <a:pPr algn="ctr"/>
            <a:r>
              <a:rPr lang="sk-SK" dirty="0" smtClean="0"/>
              <a:t>Kristína </a:t>
            </a:r>
            <a:r>
              <a:rPr lang="sk-SK" dirty="0" err="1" smtClean="0"/>
              <a:t>Rozembergová</a:t>
            </a:r>
            <a:endParaRPr lang="sk-SK" dirty="0" smtClean="0"/>
          </a:p>
          <a:p>
            <a:pPr algn="ctr"/>
            <a:r>
              <a:rPr lang="sk-SK" dirty="0" smtClean="0"/>
              <a:t>Slávka Šimková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3573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209285" y="476672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10"/>
          <p:cNvSpPr>
            <a:spLocks noChangeArrowheads="1"/>
          </p:cNvSpPr>
          <p:nvPr/>
        </p:nvSpPr>
        <p:spPr bwMode="auto">
          <a:xfrm>
            <a:off x="4897761" y="2130272"/>
            <a:ext cx="4579937" cy="721303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Boli</a:t>
            </a:r>
            <a:r>
              <a:rPr lang="cs-CZ" altLang="sk-SK" baseline="0" dirty="0" smtClean="0">
                <a:solidFill>
                  <a:srgbClr val="000000"/>
                </a:solidFill>
              </a:rPr>
              <a:t> na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mieste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ich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usmrtenia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5040637" y="3427836"/>
            <a:ext cx="20161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	</a:t>
            </a:r>
            <a:endParaRPr lang="cs-CZ" altLang="sk-SK" sz="7200" baseline="0">
              <a:solidFill>
                <a:srgbClr val="008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5040635" y="4580361"/>
            <a:ext cx="40068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A </a:t>
            </a:r>
            <a:r>
              <a:rPr lang="cs-CZ" altLang="sk-SK" sz="2000" baseline="0" dirty="0" err="1" smtClean="0">
                <a:solidFill>
                  <a:srgbClr val="000000"/>
                </a:solidFill>
              </a:rPr>
              <a:t>Boli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 uložení do masových </a:t>
            </a:r>
            <a:r>
              <a:rPr lang="cs-CZ" altLang="sk-SK" sz="2000" baseline="0" dirty="0" err="1" smtClean="0">
                <a:solidFill>
                  <a:srgbClr val="000000"/>
                </a:solidFill>
              </a:rPr>
              <a:t>hrobov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6" name="AutoShape 1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417123" y="5661450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7417122" y="3069063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8" name="AutoShape 20"/>
          <p:cNvSpPr>
            <a:spLocks noChangeArrowheads="1"/>
          </p:cNvSpPr>
          <p:nvPr/>
        </p:nvSpPr>
        <p:spPr bwMode="auto">
          <a:xfrm>
            <a:off x="432124" y="476672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21"/>
          <p:cNvSpPr>
            <a:spLocks noChangeArrowheads="1"/>
          </p:cNvSpPr>
          <p:nvPr/>
        </p:nvSpPr>
        <p:spPr bwMode="auto">
          <a:xfrm>
            <a:off x="373386" y="1987972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 2.Židia zabití po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vojne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v BB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20483" name="AutoShape 5"/>
          <p:cNvSpPr>
            <a:spLocks noChangeArrowheads="1"/>
          </p:cNvSpPr>
          <p:nvPr/>
        </p:nvSpPr>
        <p:spPr bwMode="auto">
          <a:xfrm>
            <a:off x="5750877" y="2133600"/>
            <a:ext cx="3541380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C) </a:t>
            </a:r>
            <a:r>
              <a:rPr lang="cs-CZ" altLang="sk-SK" baseline="0" dirty="0" err="1">
                <a:solidFill>
                  <a:srgbClr val="000000"/>
                </a:solidFill>
              </a:rPr>
              <a:t>Rasovej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hygiene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20484" name="Group 9"/>
          <p:cNvGrpSpPr>
            <a:grpSpLocks/>
          </p:cNvGrpSpPr>
          <p:nvPr/>
        </p:nvGrpSpPr>
        <p:grpSpPr bwMode="auto">
          <a:xfrm>
            <a:off x="5783223" y="3284539"/>
            <a:ext cx="3042100" cy="1200149"/>
            <a:chOff x="3424" y="2069"/>
            <a:chExt cx="2163" cy="756"/>
          </a:xfrm>
        </p:grpSpPr>
        <p:sp>
          <p:nvSpPr>
            <p:cNvPr id="20488" name="Text Box 10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>
                  <a:solidFill>
                    <a:srgbClr val="800000"/>
                  </a:solidFill>
                </a:rPr>
                <a:t>SPRÁVNĚ!</a:t>
              </a:r>
              <a:endParaRPr lang="cs-CZ" altLang="sk-SK" sz="3600" baseline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20489" name="Rectangle 11"/>
            <p:cNvSpPr>
              <a:spLocks noChangeArrowheads="1"/>
            </p:cNvSpPr>
            <p:nvPr/>
          </p:nvSpPr>
          <p:spPr bwMode="auto">
            <a:xfrm>
              <a:off x="5012" y="2069"/>
              <a:ext cx="575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>
                  <a:solidFill>
                    <a:srgbClr val="800000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20485" name="AutoShape 1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0659" y="5734052"/>
            <a:ext cx="1403613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 dirty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20486" name="AutoShape 19"/>
          <p:cNvSpPr>
            <a:spLocks noChangeArrowheads="1"/>
          </p:cNvSpPr>
          <p:nvPr/>
        </p:nvSpPr>
        <p:spPr bwMode="auto">
          <a:xfrm>
            <a:off x="1572385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err="1">
                <a:solidFill>
                  <a:srgbClr val="000000"/>
                </a:solidFill>
              </a:rPr>
              <a:t>Dejiny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err="1">
                <a:solidFill>
                  <a:srgbClr val="000000"/>
                </a:solidFill>
              </a:rPr>
              <a:t>židovskej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smtClean="0">
                <a:solidFill>
                  <a:srgbClr val="000000"/>
                </a:solidFill>
              </a:rPr>
              <a:t>komunity</a:t>
            </a:r>
          </a:p>
        </p:txBody>
      </p:sp>
      <p:sp>
        <p:nvSpPr>
          <p:cNvPr id="20487" name="AutoShape 20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4. Program T-4 bol ideologicky založený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načom</a:t>
            </a:r>
            <a:r>
              <a:rPr lang="cs-CZ" altLang="sk-SK" sz="3200" baseline="0" dirty="0">
                <a:solidFill>
                  <a:srgbClr val="800000"/>
                </a:solidFill>
              </a:rPr>
              <a:t> ?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27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21507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528660" y="2133600"/>
            <a:ext cx="3700306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A</a:t>
            </a:r>
            <a:r>
              <a:rPr lang="cs-CZ" altLang="sk-SK" baseline="0" dirty="0" smtClean="0">
                <a:solidFill>
                  <a:srgbClr val="000000"/>
                </a:solidFill>
              </a:rPr>
              <a:t>) B. Mussolini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21508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528660" y="3430590"/>
            <a:ext cx="3700306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B) A. Hitler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21509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528660" y="4724400"/>
            <a:ext cx="3891364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Franklin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Delano</a:t>
            </a:r>
            <a:r>
              <a:rPr lang="cs-CZ" altLang="sk-SK" baseline="0" dirty="0" smtClean="0">
                <a:solidFill>
                  <a:srgbClr val="000000"/>
                </a:solidFill>
              </a:rPr>
              <a:t> Roosevelt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21510" name="AutoShape 11"/>
          <p:cNvSpPr>
            <a:spLocks noChangeArrowheads="1"/>
          </p:cNvSpPr>
          <p:nvPr/>
        </p:nvSpPr>
        <p:spPr bwMode="auto">
          <a:xfrm>
            <a:off x="1572385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err="1">
                <a:solidFill>
                  <a:srgbClr val="000000"/>
                </a:solidFill>
              </a:rPr>
              <a:t>Dejiny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err="1">
                <a:solidFill>
                  <a:srgbClr val="000000"/>
                </a:solidFill>
              </a:rPr>
              <a:t>židovskej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smtClean="0">
                <a:solidFill>
                  <a:srgbClr val="000000"/>
                </a:solidFill>
              </a:rPr>
              <a:t>komunity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21511" name="AutoShape 12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5.Kto bol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lídrom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NSDAP?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00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22531" name="Text Box 6"/>
          <p:cNvSpPr txBox="1">
            <a:spLocks noChangeArrowheads="1"/>
          </p:cNvSpPr>
          <p:nvPr/>
        </p:nvSpPr>
        <p:spPr bwMode="auto">
          <a:xfrm>
            <a:off x="5783224" y="3429000"/>
            <a:ext cx="178616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3300"/>
                </a:solidFill>
              </a:rPr>
              <a:t>	</a:t>
            </a:r>
            <a:endParaRPr lang="cs-CZ" altLang="sk-SK" sz="6600" baseline="0">
              <a:solidFill>
                <a:srgbClr val="003300"/>
              </a:solidFill>
              <a:sym typeface="Wingdings" panose="05000000000000000000" pitchFamily="2" charset="2"/>
            </a:endParaRPr>
          </a:p>
        </p:txBody>
      </p:sp>
      <p:sp>
        <p:nvSpPr>
          <p:cNvPr id="22532" name="Text Box 8"/>
          <p:cNvSpPr txBox="1">
            <a:spLocks noChangeArrowheads="1"/>
          </p:cNvSpPr>
          <p:nvPr/>
        </p:nvSpPr>
        <p:spPr bwMode="auto">
          <a:xfrm>
            <a:off x="5655238" y="4797426"/>
            <a:ext cx="354981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B) A. Hitler</a:t>
            </a:r>
          </a:p>
        </p:txBody>
      </p:sp>
      <p:sp>
        <p:nvSpPr>
          <p:cNvPr id="22534" name="Rectangle 13"/>
          <p:cNvSpPr>
            <a:spLocks noChangeArrowheads="1"/>
          </p:cNvSpPr>
          <p:nvPr/>
        </p:nvSpPr>
        <p:spPr bwMode="auto">
          <a:xfrm>
            <a:off x="7760658" y="3141665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22535" name="AutoShape 15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5.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Kto</a:t>
            </a:r>
            <a:r>
              <a:rPr lang="cs-CZ" altLang="sk-SK" sz="3200" baseline="0" dirty="0">
                <a:solidFill>
                  <a:srgbClr val="800000"/>
                </a:solidFill>
              </a:rPr>
              <a:t> bol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lídrom</a:t>
            </a:r>
            <a:r>
              <a:rPr lang="cs-CZ" altLang="sk-SK" sz="3200" baseline="0" dirty="0">
                <a:solidFill>
                  <a:srgbClr val="800000"/>
                </a:solidFill>
              </a:rPr>
              <a:t> NSDAP?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22536" name="AutoShape 1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528660" y="2133600"/>
            <a:ext cx="3700306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A) B. </a:t>
            </a:r>
            <a:r>
              <a:rPr lang="cs-CZ" altLang="sk-SK" baseline="0" dirty="0" smtClean="0">
                <a:solidFill>
                  <a:srgbClr val="000000"/>
                </a:solidFill>
              </a:rPr>
              <a:t>Mussolini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22537" name="AutoShape 17"/>
          <p:cNvSpPr>
            <a:spLocks noChangeArrowheads="1"/>
          </p:cNvSpPr>
          <p:nvPr/>
        </p:nvSpPr>
        <p:spPr bwMode="auto">
          <a:xfrm>
            <a:off x="1572385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err="1">
                <a:solidFill>
                  <a:srgbClr val="000000"/>
                </a:solidFill>
              </a:rPr>
              <a:t>Dejiny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err="1">
                <a:solidFill>
                  <a:srgbClr val="000000"/>
                </a:solidFill>
              </a:rPr>
              <a:t>židovskej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smtClean="0">
                <a:solidFill>
                  <a:srgbClr val="000000"/>
                </a:solidFill>
              </a:rPr>
              <a:t>komunity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2" name="Tlačidlo akcie: Domov 1">
            <a:hlinkClick r:id="rId3" action="ppaction://hlinksldjump" highlightClick="1"/>
          </p:cNvPr>
          <p:cNvSpPr/>
          <p:nvPr/>
        </p:nvSpPr>
        <p:spPr>
          <a:xfrm>
            <a:off x="9433123" y="5661248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4593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23555" name="AutoShape 5"/>
          <p:cNvSpPr>
            <a:spLocks noChangeArrowheads="1"/>
          </p:cNvSpPr>
          <p:nvPr/>
        </p:nvSpPr>
        <p:spPr bwMode="auto">
          <a:xfrm>
            <a:off x="5591949" y="2133600"/>
            <a:ext cx="3572321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B)Hitler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23556" name="Group 10"/>
          <p:cNvGrpSpPr>
            <a:grpSpLocks/>
          </p:cNvGrpSpPr>
          <p:nvPr/>
        </p:nvGrpSpPr>
        <p:grpSpPr bwMode="auto">
          <a:xfrm>
            <a:off x="5847918" y="3284539"/>
            <a:ext cx="3042100" cy="1200149"/>
            <a:chOff x="3424" y="2069"/>
            <a:chExt cx="2163" cy="756"/>
          </a:xfrm>
        </p:grpSpPr>
        <p:sp>
          <p:nvSpPr>
            <p:cNvPr id="23560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>
                  <a:solidFill>
                    <a:srgbClr val="800000"/>
                  </a:solidFill>
                </a:rPr>
                <a:t>SPRÁVNĚ!</a:t>
              </a:r>
              <a:endParaRPr lang="cs-CZ" altLang="sk-SK" sz="3600" baseline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75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>
                  <a:solidFill>
                    <a:srgbClr val="800000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23558" name="AutoShape 16"/>
          <p:cNvSpPr>
            <a:spLocks noChangeArrowheads="1"/>
          </p:cNvSpPr>
          <p:nvPr/>
        </p:nvSpPr>
        <p:spPr bwMode="auto">
          <a:xfrm>
            <a:off x="1572385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err="1">
                <a:solidFill>
                  <a:srgbClr val="000000"/>
                </a:solidFill>
              </a:rPr>
              <a:t>Dejiny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err="1">
                <a:solidFill>
                  <a:srgbClr val="000000"/>
                </a:solidFill>
              </a:rPr>
              <a:t>židovskej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smtClean="0">
                <a:solidFill>
                  <a:srgbClr val="000000"/>
                </a:solidFill>
              </a:rPr>
              <a:t>komunity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23559" name="AutoShape 17"/>
          <p:cNvSpPr>
            <a:spLocks noChangeArrowheads="1"/>
          </p:cNvSpPr>
          <p:nvPr/>
        </p:nvSpPr>
        <p:spPr bwMode="auto">
          <a:xfrm>
            <a:off x="1440866" y="2032001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5.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Kto</a:t>
            </a:r>
            <a:r>
              <a:rPr lang="cs-CZ" altLang="sk-SK" sz="3200" baseline="0" dirty="0">
                <a:solidFill>
                  <a:srgbClr val="800000"/>
                </a:solidFill>
              </a:rPr>
              <a:t> bol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lídrom</a:t>
            </a:r>
            <a:r>
              <a:rPr lang="cs-CZ" altLang="sk-SK" sz="3200" baseline="0" dirty="0">
                <a:solidFill>
                  <a:srgbClr val="800000"/>
                </a:solidFill>
              </a:rPr>
              <a:t> NSDAP?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2" name="Tlačidlo akcie: Domov 1">
            <a:hlinkClick r:id="rId2" action="ppaction://hlinksldjump" highlightClick="1"/>
          </p:cNvPr>
          <p:cNvSpPr/>
          <p:nvPr/>
        </p:nvSpPr>
        <p:spPr>
          <a:xfrm>
            <a:off x="9505131" y="5661248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0520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24579" name="AutoShape 5"/>
          <p:cNvSpPr>
            <a:spLocks noChangeArrowheads="1"/>
          </p:cNvSpPr>
          <p:nvPr/>
        </p:nvSpPr>
        <p:spPr bwMode="auto">
          <a:xfrm>
            <a:off x="5528659" y="2133600"/>
            <a:ext cx="4264503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C) Franklin </a:t>
            </a:r>
            <a:r>
              <a:rPr lang="cs-CZ" altLang="sk-SK" baseline="0" dirty="0" err="1">
                <a:solidFill>
                  <a:srgbClr val="000000"/>
                </a:solidFill>
              </a:rPr>
              <a:t>Delano</a:t>
            </a:r>
            <a:r>
              <a:rPr lang="cs-CZ" altLang="sk-SK" baseline="0" dirty="0">
                <a:solidFill>
                  <a:srgbClr val="000000"/>
                </a:solidFill>
              </a:rPr>
              <a:t> Roosevelt</a:t>
            </a:r>
          </a:p>
        </p:txBody>
      </p:sp>
      <p:sp>
        <p:nvSpPr>
          <p:cNvPr id="24580" name="Text Box 7"/>
          <p:cNvSpPr txBox="1">
            <a:spLocks noChangeArrowheads="1"/>
          </p:cNvSpPr>
          <p:nvPr/>
        </p:nvSpPr>
        <p:spPr bwMode="auto">
          <a:xfrm>
            <a:off x="5719934" y="3429002"/>
            <a:ext cx="165817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24582" name="Rectangle 11"/>
          <p:cNvSpPr>
            <a:spLocks noChangeArrowheads="1"/>
          </p:cNvSpPr>
          <p:nvPr/>
        </p:nvSpPr>
        <p:spPr bwMode="auto">
          <a:xfrm>
            <a:off x="7760658" y="3141665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24583" name="Text Box 14"/>
          <p:cNvSpPr txBox="1">
            <a:spLocks noChangeArrowheads="1"/>
          </p:cNvSpPr>
          <p:nvPr/>
        </p:nvSpPr>
        <p:spPr bwMode="auto">
          <a:xfrm>
            <a:off x="5655238" y="4797426"/>
            <a:ext cx="354981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B) A. Hitler</a:t>
            </a:r>
          </a:p>
        </p:txBody>
      </p:sp>
      <p:sp>
        <p:nvSpPr>
          <p:cNvPr id="24584" name="AutoShape 15"/>
          <p:cNvSpPr>
            <a:spLocks noChangeArrowheads="1"/>
          </p:cNvSpPr>
          <p:nvPr/>
        </p:nvSpPr>
        <p:spPr bwMode="auto">
          <a:xfrm>
            <a:off x="1572385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err="1">
                <a:solidFill>
                  <a:srgbClr val="000000"/>
                </a:solidFill>
              </a:rPr>
              <a:t>Dejiny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err="1">
                <a:solidFill>
                  <a:srgbClr val="000000"/>
                </a:solidFill>
              </a:rPr>
              <a:t>židovskej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smtClean="0">
                <a:solidFill>
                  <a:srgbClr val="000000"/>
                </a:solidFill>
              </a:rPr>
              <a:t>komunity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24585" name="AutoShape 16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5.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Kto</a:t>
            </a:r>
            <a:r>
              <a:rPr lang="cs-CZ" altLang="sk-SK" sz="3200" baseline="0" dirty="0">
                <a:solidFill>
                  <a:srgbClr val="800000"/>
                </a:solidFill>
              </a:rPr>
              <a:t> bol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lídrom</a:t>
            </a:r>
            <a:r>
              <a:rPr lang="cs-CZ" altLang="sk-SK" sz="3200" baseline="0" dirty="0">
                <a:solidFill>
                  <a:srgbClr val="800000"/>
                </a:solidFill>
              </a:rPr>
              <a:t> NSDAP?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2" name="Tlačidlo akcie: Domov 1">
            <a:hlinkClick r:id="rId2" action="ppaction://hlinksldjump" highlightClick="1"/>
          </p:cNvPr>
          <p:cNvSpPr/>
          <p:nvPr/>
        </p:nvSpPr>
        <p:spPr>
          <a:xfrm>
            <a:off x="9649147" y="5877272"/>
            <a:ext cx="432048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951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209285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897761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Židovskú</a:t>
            </a:r>
            <a:r>
              <a:rPr lang="cs-CZ" altLang="sk-SK" baseline="0" dirty="0" smtClean="0">
                <a:solidFill>
                  <a:srgbClr val="000000"/>
                </a:solidFill>
              </a:rPr>
              <a:t> stranu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897761" y="3429996"/>
            <a:ext cx="4176712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Československú</a:t>
            </a:r>
            <a:r>
              <a:rPr lang="cs-CZ" altLang="sk-SK" baseline="0" dirty="0" smtClean="0">
                <a:solidFill>
                  <a:srgbClr val="000000"/>
                </a:solidFill>
              </a:rPr>
              <a:t> stranu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972047" y="4643446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Parlamentnu</a:t>
            </a:r>
            <a:r>
              <a:rPr lang="cs-CZ" altLang="sk-SK" baseline="0" dirty="0" smtClean="0">
                <a:solidFill>
                  <a:srgbClr val="000000"/>
                </a:solidFill>
              </a:rPr>
              <a:t> stranu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373386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1.Akú stranu založili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židia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v roku 1929?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432124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20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353302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000000"/>
                </a:solidFill>
              </a:rPr>
              <a:t>B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5402139" y="3283944"/>
            <a:ext cx="3328988" cy="1200149"/>
            <a:chOff x="3198" y="2069"/>
            <a:chExt cx="2097" cy="756"/>
          </a:xfrm>
        </p:grpSpPr>
        <p:sp>
          <p:nvSpPr>
            <p:cNvPr id="4" name="Text Box 10"/>
            <p:cNvSpPr txBox="1">
              <a:spLocks noChangeArrowheads="1"/>
            </p:cNvSpPr>
            <p:nvPr/>
          </p:nvSpPr>
          <p:spPr bwMode="auto">
            <a:xfrm>
              <a:off x="3198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>
                  <a:solidFill>
                    <a:srgbClr val="800000"/>
                  </a:solidFill>
                </a:rPr>
                <a:t>SPRÁVNĚ!</a:t>
              </a:r>
              <a:endParaRPr lang="cs-CZ" altLang="sk-SK" sz="3600" baseline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5" name="Rectangle 11"/>
            <p:cNvSpPr>
              <a:spLocks noChangeArrowheads="1"/>
            </p:cNvSpPr>
            <p:nvPr/>
          </p:nvSpPr>
          <p:spPr bwMode="auto">
            <a:xfrm>
              <a:off x="4786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>
                  <a:solidFill>
                    <a:srgbClr val="800000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6" name="AutoShape 1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61139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 dirty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7" name="AutoShap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041776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Židovskú</a:t>
            </a:r>
            <a:r>
              <a:rPr lang="cs-CZ" altLang="sk-SK" baseline="0" dirty="0" smtClean="0">
                <a:solidFill>
                  <a:srgbClr val="000000"/>
                </a:solidFill>
              </a:rPr>
              <a:t> stranu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8" name="AutoShape 18"/>
          <p:cNvSpPr>
            <a:spLocks noChangeArrowheads="1"/>
          </p:cNvSpPr>
          <p:nvPr/>
        </p:nvSpPr>
        <p:spPr bwMode="auto">
          <a:xfrm>
            <a:off x="576140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9"/>
          <p:cNvSpPr>
            <a:spLocks noChangeArrowheads="1"/>
          </p:cNvSpPr>
          <p:nvPr/>
        </p:nvSpPr>
        <p:spPr bwMode="auto">
          <a:xfrm>
            <a:off x="517402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 1.Akú stranu založili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židia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v roku 1929?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53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353302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257677" y="2133005"/>
            <a:ext cx="3887787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B)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Československú</a:t>
            </a:r>
            <a:r>
              <a:rPr lang="cs-CZ" altLang="sk-SK" baseline="0" dirty="0" smtClean="0">
                <a:solidFill>
                  <a:srgbClr val="000000"/>
                </a:solidFill>
              </a:rPr>
              <a:t> stranu</a:t>
            </a: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5473578" y="3356969"/>
            <a:ext cx="170338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	</a:t>
            </a:r>
            <a:endParaRPr lang="cs-CZ" altLang="sk-SK" sz="7200" baseline="0">
              <a:solidFill>
                <a:srgbClr val="008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5329114" y="4652371"/>
            <a:ext cx="4006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 smtClean="0">
                <a:solidFill>
                  <a:srgbClr val="000000"/>
                </a:solidFill>
              </a:rPr>
              <a:t>SPRÁVNĚ:  A) </a:t>
            </a:r>
            <a:r>
              <a:rPr lang="cs-CZ" altLang="sk-SK" sz="2000" baseline="0" dirty="0" err="1" smtClean="0">
                <a:solidFill>
                  <a:srgbClr val="000000"/>
                </a:solidFill>
              </a:rPr>
              <a:t>Židovskú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 stranu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6" name="AutoShape 1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61139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7561138" y="3141071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8" name="AutoShape 19"/>
          <p:cNvSpPr>
            <a:spLocks noChangeArrowheads="1"/>
          </p:cNvSpPr>
          <p:nvPr/>
        </p:nvSpPr>
        <p:spPr bwMode="auto">
          <a:xfrm>
            <a:off x="576140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20"/>
          <p:cNvSpPr>
            <a:spLocks noChangeArrowheads="1"/>
          </p:cNvSpPr>
          <p:nvPr/>
        </p:nvSpPr>
        <p:spPr bwMode="auto">
          <a:xfrm>
            <a:off x="517402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 1.Akú stranu založili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židia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v roku 1929?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 smtClean="0">
              <a:solidFill>
                <a:srgbClr val="8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10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281293" y="476672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4969769" y="2060997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Parlamentnu</a:t>
            </a:r>
            <a:r>
              <a:rPr lang="cs-CZ" altLang="sk-SK" baseline="0" dirty="0" smtClean="0">
                <a:solidFill>
                  <a:srgbClr val="000000"/>
                </a:solidFill>
              </a:rPr>
              <a:t> stranu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112643" y="3284963"/>
            <a:ext cx="1871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AutoShape 1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489131" y="5661450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 dirty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7489130" y="3069063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5257105" y="4580363"/>
            <a:ext cx="4006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A) </a:t>
            </a:r>
            <a:r>
              <a:rPr lang="cs-CZ" altLang="sk-SK" sz="2000" baseline="0" dirty="0" err="1" smtClean="0">
                <a:solidFill>
                  <a:srgbClr val="000000"/>
                </a:solidFill>
              </a:rPr>
              <a:t>Židovskú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 stranu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504132" y="476672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445395" y="1987972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1.Akú stranu založili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židia</a:t>
            </a:r>
            <a:r>
              <a:rPr lang="cs-CZ" altLang="sk-SK" sz="3200" baseline="0" dirty="0">
                <a:solidFill>
                  <a:srgbClr val="800000"/>
                </a:solidFill>
              </a:rPr>
              <a:t> v roku 1929?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05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466139" y="476672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000000"/>
                </a:solidFill>
              </a:rPr>
              <a:t>B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630240" y="1987972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 2.V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ktorom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roku táto strana získala v parlamente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niekoľko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kresiel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?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4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154614" y="2060997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A)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1930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154614" y="3377179"/>
            <a:ext cx="4176712" cy="699944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1938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154614" y="4651797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C)1935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688978" y="476672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78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281293" y="476672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4969769" y="2060997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Boli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umiestnení</a:t>
            </a:r>
            <a:r>
              <a:rPr lang="cs-CZ" altLang="sk-SK" baseline="0" dirty="0" smtClean="0">
                <a:solidFill>
                  <a:srgbClr val="000000"/>
                </a:solidFill>
              </a:rPr>
              <a:t> na 1 kopu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041206" y="3284961"/>
            <a:ext cx="2089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AutoShape 1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489131" y="5661450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7489130" y="3069063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5112644" y="4580361"/>
            <a:ext cx="40068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A) </a:t>
            </a:r>
            <a:r>
              <a:rPr lang="cs-CZ" altLang="sk-SK" sz="2000" baseline="0" dirty="0" err="1" smtClean="0">
                <a:solidFill>
                  <a:srgbClr val="000000"/>
                </a:solidFill>
              </a:rPr>
              <a:t>Boli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 uložení do masových </a:t>
            </a:r>
            <a:r>
              <a:rPr lang="cs-CZ" altLang="sk-SK" sz="2000" baseline="0" dirty="0" err="1" smtClean="0">
                <a:solidFill>
                  <a:srgbClr val="000000"/>
                </a:solidFill>
              </a:rPr>
              <a:t>hrobov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504132" y="476672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445395" y="1987972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2.Židia zabití po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vojne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v BB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641333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472683" y="3141071"/>
            <a:ext cx="4006850" cy="2055813"/>
            <a:chOff x="3061" y="1979"/>
            <a:chExt cx="2524" cy="1295"/>
          </a:xfrm>
        </p:grpSpPr>
        <p:sp>
          <p:nvSpPr>
            <p:cNvPr id="4" name="Text Box 8"/>
            <p:cNvSpPr txBox="1">
              <a:spLocks noChangeArrowheads="1"/>
            </p:cNvSpPr>
            <p:nvPr/>
          </p:nvSpPr>
          <p:spPr bwMode="auto">
            <a:xfrm>
              <a:off x="3061" y="3022"/>
              <a:ext cx="252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000" baseline="0" dirty="0">
                  <a:solidFill>
                    <a:srgbClr val="000000"/>
                  </a:solidFill>
                </a:rPr>
                <a:t>SPRÁVNĚ:  C) </a:t>
              </a:r>
              <a:r>
                <a:rPr lang="cs-CZ" altLang="sk-SK" sz="2000" baseline="0" dirty="0" smtClean="0">
                  <a:solidFill>
                    <a:srgbClr val="000000"/>
                  </a:solidFill>
                </a:rPr>
                <a:t>1935</a:t>
              </a:r>
              <a:endParaRPr lang="cs-CZ" altLang="sk-SK" sz="2000" baseline="0" dirty="0">
                <a:solidFill>
                  <a:srgbClr val="000000"/>
                </a:solidFill>
              </a:endParaRPr>
            </a:p>
          </p:txBody>
        </p: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3107" y="1979"/>
              <a:ext cx="1960" cy="756"/>
              <a:chOff x="3107" y="1979"/>
              <a:chExt cx="1960" cy="756"/>
            </a:xfrm>
          </p:grpSpPr>
          <p:sp>
            <p:nvSpPr>
              <p:cNvPr id="6" name="Text Box 6"/>
              <p:cNvSpPr txBox="1">
                <a:spLocks noChangeArrowheads="1"/>
              </p:cNvSpPr>
              <p:nvPr/>
            </p:nvSpPr>
            <p:spPr bwMode="auto">
              <a:xfrm>
                <a:off x="3107" y="2115"/>
                <a:ext cx="1270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33">
                        <a:alpha val="47058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1pPr>
                <a:lvl2pPr marL="742950" indent="-28575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2pPr>
                <a:lvl3pPr marL="11430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3pPr>
                <a:lvl4pPr marL="16002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4pPr>
                <a:lvl5pPr marL="20574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altLang="sk-SK" baseline="0">
                    <a:solidFill>
                      <a:srgbClr val="008000"/>
                    </a:solidFill>
                  </a:rPr>
                  <a:t>ŠPATNĚ!</a:t>
                </a:r>
                <a:r>
                  <a:rPr lang="cs-CZ" altLang="sk-SK" baseline="0">
                    <a:solidFill>
                      <a:srgbClr val="003300"/>
                    </a:solidFill>
                  </a:rPr>
                  <a:t>	</a:t>
                </a:r>
                <a:endParaRPr lang="cs-CZ" altLang="sk-SK" sz="6600" baseline="0">
                  <a:solidFill>
                    <a:srgbClr val="003300"/>
                  </a:solidFill>
                  <a:sym typeface="Wingdings" panose="05000000000000000000" pitchFamily="2" charset="2"/>
                </a:endParaRPr>
              </a:p>
            </p:txBody>
          </p:sp>
          <p:sp>
            <p:nvSpPr>
              <p:cNvPr id="7" name="Rectangle 9"/>
              <p:cNvSpPr>
                <a:spLocks noChangeArrowheads="1"/>
              </p:cNvSpPr>
              <p:nvPr/>
            </p:nvSpPr>
            <p:spPr bwMode="auto">
              <a:xfrm>
                <a:off x="4558" y="1979"/>
                <a:ext cx="509" cy="7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33">
                        <a:alpha val="47058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1pPr>
                <a:lvl2pPr marL="742950" indent="-28575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2pPr>
                <a:lvl3pPr marL="11430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3pPr>
                <a:lvl4pPr marL="16002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4pPr>
                <a:lvl5pPr marL="20574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altLang="sk-SK" sz="7200" baseline="0">
                    <a:solidFill>
                      <a:srgbClr val="008000"/>
                    </a:solidFill>
                    <a:sym typeface="Wingdings" panose="05000000000000000000" pitchFamily="2" charset="2"/>
                  </a:rPr>
                  <a:t></a:t>
                </a:r>
              </a:p>
            </p:txBody>
          </p:sp>
        </p:grpSp>
      </p:grpSp>
      <p:sp>
        <p:nvSpPr>
          <p:cNvPr id="8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849171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9" name="AutoShap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329809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A)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1930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10" name="AutoShape 18"/>
          <p:cNvSpPr>
            <a:spLocks noChangeArrowheads="1"/>
          </p:cNvSpPr>
          <p:nvPr/>
        </p:nvSpPr>
        <p:spPr bwMode="auto">
          <a:xfrm>
            <a:off x="864173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11" name="AutoShape 19"/>
          <p:cNvSpPr>
            <a:spLocks noChangeArrowheads="1"/>
          </p:cNvSpPr>
          <p:nvPr/>
        </p:nvSpPr>
        <p:spPr bwMode="auto">
          <a:xfrm>
            <a:off x="805434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2.V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ktorom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roku táto strana získala v parlamente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niekoľko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kresiel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91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641333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01245" y="2133004"/>
            <a:ext cx="4285710" cy="724491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1938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AutoShape 2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849171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5472683" y="3141071"/>
            <a:ext cx="4006850" cy="2055813"/>
            <a:chOff x="3061" y="1979"/>
            <a:chExt cx="2524" cy="1295"/>
          </a:xfrm>
        </p:grpSpPr>
        <p:sp>
          <p:nvSpPr>
            <p:cNvPr id="6" name="Text Box 24"/>
            <p:cNvSpPr txBox="1">
              <a:spLocks noChangeArrowheads="1"/>
            </p:cNvSpPr>
            <p:nvPr/>
          </p:nvSpPr>
          <p:spPr bwMode="auto">
            <a:xfrm>
              <a:off x="3061" y="3022"/>
              <a:ext cx="252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000" baseline="0" dirty="0">
                  <a:solidFill>
                    <a:srgbClr val="000000"/>
                  </a:solidFill>
                </a:rPr>
                <a:t>SPRÁVNĚ:  </a:t>
              </a:r>
              <a:r>
                <a:rPr lang="cs-CZ" altLang="sk-SK" sz="2000" baseline="0" dirty="0" smtClean="0">
                  <a:solidFill>
                    <a:srgbClr val="000000"/>
                  </a:solidFill>
                </a:rPr>
                <a:t>C) 1935</a:t>
              </a:r>
              <a:endParaRPr lang="cs-CZ" altLang="sk-SK" sz="2000" baseline="0" dirty="0">
                <a:solidFill>
                  <a:srgbClr val="000000"/>
                </a:solidFill>
              </a:endParaRPr>
            </a:p>
          </p:txBody>
        </p:sp>
        <p:grpSp>
          <p:nvGrpSpPr>
            <p:cNvPr id="7" name="Group 25"/>
            <p:cNvGrpSpPr>
              <a:grpSpLocks/>
            </p:cNvGrpSpPr>
            <p:nvPr/>
          </p:nvGrpSpPr>
          <p:grpSpPr bwMode="auto">
            <a:xfrm>
              <a:off x="3107" y="1979"/>
              <a:ext cx="1960" cy="756"/>
              <a:chOff x="3107" y="1979"/>
              <a:chExt cx="1960" cy="756"/>
            </a:xfrm>
          </p:grpSpPr>
          <p:sp>
            <p:nvSpPr>
              <p:cNvPr id="8" name="Text Box 26"/>
              <p:cNvSpPr txBox="1">
                <a:spLocks noChangeArrowheads="1"/>
              </p:cNvSpPr>
              <p:nvPr/>
            </p:nvSpPr>
            <p:spPr bwMode="auto">
              <a:xfrm>
                <a:off x="3107" y="2115"/>
                <a:ext cx="1270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33">
                        <a:alpha val="47058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1pPr>
                <a:lvl2pPr marL="742950" indent="-28575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2pPr>
                <a:lvl3pPr marL="11430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3pPr>
                <a:lvl4pPr marL="16002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4pPr>
                <a:lvl5pPr marL="20574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altLang="sk-SK" baseline="0">
                    <a:solidFill>
                      <a:srgbClr val="008000"/>
                    </a:solidFill>
                  </a:rPr>
                  <a:t>ŠPATNĚ!</a:t>
                </a:r>
                <a:r>
                  <a:rPr lang="cs-CZ" altLang="sk-SK" baseline="0">
                    <a:solidFill>
                      <a:srgbClr val="003300"/>
                    </a:solidFill>
                  </a:rPr>
                  <a:t>	</a:t>
                </a:r>
                <a:endParaRPr lang="cs-CZ" altLang="sk-SK" sz="6600" baseline="0">
                  <a:solidFill>
                    <a:srgbClr val="003300"/>
                  </a:solidFill>
                  <a:sym typeface="Wingdings" panose="05000000000000000000" pitchFamily="2" charset="2"/>
                </a:endParaRPr>
              </a:p>
            </p:txBody>
          </p:sp>
          <p:sp>
            <p:nvSpPr>
              <p:cNvPr id="9" name="Rectangle 27"/>
              <p:cNvSpPr>
                <a:spLocks noChangeArrowheads="1"/>
              </p:cNvSpPr>
              <p:nvPr/>
            </p:nvSpPr>
            <p:spPr bwMode="auto">
              <a:xfrm>
                <a:off x="4558" y="1979"/>
                <a:ext cx="509" cy="7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33">
                        <a:alpha val="47058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1pPr>
                <a:lvl2pPr marL="742950" indent="-28575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2pPr>
                <a:lvl3pPr marL="11430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3pPr>
                <a:lvl4pPr marL="16002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4pPr>
                <a:lvl5pPr marL="20574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altLang="sk-SK" sz="7200" baseline="0">
                    <a:solidFill>
                      <a:srgbClr val="008000"/>
                    </a:solidFill>
                    <a:sym typeface="Wingdings" panose="05000000000000000000" pitchFamily="2" charset="2"/>
                  </a:rPr>
                  <a:t></a:t>
                </a:r>
              </a:p>
            </p:txBody>
          </p:sp>
        </p:grpSp>
      </p:grpSp>
      <p:sp>
        <p:nvSpPr>
          <p:cNvPr id="10" name="AutoShape 28"/>
          <p:cNvSpPr>
            <a:spLocks noChangeArrowheads="1"/>
          </p:cNvSpPr>
          <p:nvPr/>
        </p:nvSpPr>
        <p:spPr bwMode="auto">
          <a:xfrm>
            <a:off x="864173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11" name="AutoShape 29"/>
          <p:cNvSpPr>
            <a:spLocks noChangeArrowheads="1"/>
          </p:cNvSpPr>
          <p:nvPr/>
        </p:nvSpPr>
        <p:spPr bwMode="auto">
          <a:xfrm>
            <a:off x="805434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2.V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ktorom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roku táto strana získala v parlamente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niekoľko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kresiel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59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556055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95358" y="2133873"/>
            <a:ext cx="3997325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1935</a:t>
            </a:r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5531868" y="3284813"/>
            <a:ext cx="3328988" cy="1200149"/>
            <a:chOff x="3424" y="2069"/>
            <a:chExt cx="2097" cy="756"/>
          </a:xfrm>
        </p:grpSpPr>
        <p:sp>
          <p:nvSpPr>
            <p:cNvPr id="5" name="Text Box 10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>
                  <a:solidFill>
                    <a:srgbClr val="800000"/>
                  </a:solidFill>
                </a:rPr>
                <a:t>SPRÁVNĚ!</a:t>
              </a:r>
              <a:endParaRPr lang="cs-CZ" altLang="sk-SK" sz="3600" baseline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11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>
                  <a:solidFill>
                    <a:srgbClr val="800000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7" name="AutoShape 1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3893" y="5734326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9"/>
          <p:cNvSpPr>
            <a:spLocks noChangeArrowheads="1"/>
          </p:cNvSpPr>
          <p:nvPr/>
        </p:nvSpPr>
        <p:spPr bwMode="auto">
          <a:xfrm>
            <a:off x="778895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20"/>
          <p:cNvSpPr>
            <a:spLocks noChangeArrowheads="1"/>
          </p:cNvSpPr>
          <p:nvPr/>
        </p:nvSpPr>
        <p:spPr bwMode="auto">
          <a:xfrm>
            <a:off x="720156" y="206084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 2.V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ktorom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roku táto strana získala v parlamente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niekoľko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kresiel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 smtClean="0">
              <a:solidFill>
                <a:srgbClr val="8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23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569325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257801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A)1942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257801" y="3429996"/>
            <a:ext cx="4176712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1939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257801" y="47238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</a:t>
            </a:r>
            <a:r>
              <a:rPr lang="cs-CZ" altLang="sk-SK" baseline="0" dirty="0" smtClean="0">
                <a:solidFill>
                  <a:srgbClr val="000000"/>
                </a:solidFill>
              </a:rPr>
              <a:t>) 1935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792164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757205" y="2000240"/>
            <a:ext cx="4248149" cy="3384550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2800" baseline="0" dirty="0" smtClean="0">
                <a:solidFill>
                  <a:srgbClr val="800000"/>
                </a:solidFill>
              </a:rPr>
              <a:t>3.Kedy </a:t>
            </a:r>
            <a:r>
              <a:rPr lang="cs-CZ" altLang="sk-SK" sz="2800" baseline="0" dirty="0" err="1" smtClean="0">
                <a:solidFill>
                  <a:srgbClr val="800000"/>
                </a:solidFill>
              </a:rPr>
              <a:t>boli</a:t>
            </a:r>
            <a:r>
              <a:rPr lang="cs-CZ" altLang="sk-SK" sz="28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2800" baseline="0" dirty="0" err="1" smtClean="0">
                <a:solidFill>
                  <a:srgbClr val="800000"/>
                </a:solidFill>
              </a:rPr>
              <a:t>Židia</a:t>
            </a:r>
            <a:r>
              <a:rPr lang="cs-CZ" altLang="sk-SK" sz="28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2800" baseline="0" dirty="0" err="1" smtClean="0">
                <a:solidFill>
                  <a:srgbClr val="800000"/>
                </a:solidFill>
              </a:rPr>
              <a:t>postupne</a:t>
            </a:r>
            <a:r>
              <a:rPr lang="cs-CZ" altLang="sk-SK" sz="2800" baseline="0" dirty="0" smtClean="0">
                <a:solidFill>
                  <a:srgbClr val="800000"/>
                </a:solidFill>
              </a:rPr>
              <a:t> systematicky </a:t>
            </a:r>
            <a:r>
              <a:rPr lang="cs-CZ" altLang="sk-SK" sz="2800" baseline="0" dirty="0" err="1" smtClean="0">
                <a:solidFill>
                  <a:srgbClr val="800000"/>
                </a:solidFill>
              </a:rPr>
              <a:t>vyraďovaní</a:t>
            </a:r>
            <a:r>
              <a:rPr lang="cs-CZ" altLang="sk-SK" sz="2800" baseline="0" dirty="0" smtClean="0">
                <a:solidFill>
                  <a:srgbClr val="800000"/>
                </a:solidFill>
              </a:rPr>
              <a:t> z </a:t>
            </a:r>
            <a:r>
              <a:rPr lang="cs-CZ" altLang="sk-SK" sz="2800" baseline="0" dirty="0" err="1" smtClean="0">
                <a:solidFill>
                  <a:srgbClr val="800000"/>
                </a:solidFill>
              </a:rPr>
              <a:t>hospodárskeho</a:t>
            </a:r>
            <a:r>
              <a:rPr lang="cs-CZ" altLang="sk-SK" sz="2800" baseline="0" dirty="0" smtClean="0">
                <a:solidFill>
                  <a:srgbClr val="800000"/>
                </a:solidFill>
              </a:rPr>
              <a:t> a </a:t>
            </a:r>
            <a:r>
              <a:rPr lang="cs-CZ" altLang="sk-SK" sz="2800" baseline="0" dirty="0" err="1" smtClean="0">
                <a:solidFill>
                  <a:srgbClr val="800000"/>
                </a:solidFill>
              </a:rPr>
              <a:t>spoločenského</a:t>
            </a:r>
            <a:r>
              <a:rPr lang="cs-CZ" altLang="sk-SK" sz="2800" baseline="0" dirty="0" smtClean="0">
                <a:solidFill>
                  <a:srgbClr val="800000"/>
                </a:solidFill>
              </a:rPr>
              <a:t> života?</a:t>
            </a:r>
            <a:endParaRPr lang="cs-CZ" altLang="sk-SK" sz="28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6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641333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5617148" y="3428406"/>
            <a:ext cx="20161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3300"/>
                </a:solidFill>
              </a:rPr>
              <a:t>	</a:t>
            </a:r>
            <a:endParaRPr lang="cs-CZ" altLang="sk-SK" sz="6600" baseline="0">
              <a:solidFill>
                <a:srgbClr val="003300"/>
              </a:solidFill>
              <a:sym typeface="Wingdings" panose="05000000000000000000" pitchFamily="2" charset="2"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5472683" y="4796831"/>
            <a:ext cx="4006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B) 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1939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5" name="AutoShape 1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849171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7849170" y="3141071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7" name="AutoShape 15"/>
          <p:cNvSpPr>
            <a:spLocks noChangeArrowheads="1"/>
          </p:cNvSpPr>
          <p:nvPr/>
        </p:nvSpPr>
        <p:spPr bwMode="auto">
          <a:xfrm>
            <a:off x="542891" y="200024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2800" baseline="0" dirty="0" smtClean="0">
                <a:solidFill>
                  <a:srgbClr val="800000"/>
                </a:solidFill>
              </a:rPr>
              <a:t>3.Kedy </a:t>
            </a:r>
            <a:r>
              <a:rPr lang="cs-CZ" altLang="sk-SK" sz="2800" baseline="0" dirty="0" err="1" smtClean="0">
                <a:solidFill>
                  <a:srgbClr val="800000"/>
                </a:solidFill>
              </a:rPr>
              <a:t>boli</a:t>
            </a:r>
            <a:r>
              <a:rPr lang="cs-CZ" altLang="sk-SK" sz="28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2800" baseline="0" dirty="0" err="1" smtClean="0">
                <a:solidFill>
                  <a:srgbClr val="800000"/>
                </a:solidFill>
              </a:rPr>
              <a:t>Židia</a:t>
            </a:r>
            <a:r>
              <a:rPr lang="cs-CZ" altLang="sk-SK" sz="28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2800" baseline="0" dirty="0" err="1" smtClean="0">
                <a:solidFill>
                  <a:srgbClr val="800000"/>
                </a:solidFill>
              </a:rPr>
              <a:t>postupne</a:t>
            </a:r>
            <a:r>
              <a:rPr lang="cs-CZ" altLang="sk-SK" sz="2800" baseline="0" dirty="0" smtClean="0">
                <a:solidFill>
                  <a:srgbClr val="800000"/>
                </a:solidFill>
              </a:rPr>
              <a:t> systematicky </a:t>
            </a:r>
            <a:r>
              <a:rPr lang="cs-CZ" altLang="sk-SK" sz="2800" baseline="0" dirty="0" err="1" smtClean="0">
                <a:solidFill>
                  <a:srgbClr val="800000"/>
                </a:solidFill>
              </a:rPr>
              <a:t>vyraďovaní</a:t>
            </a:r>
            <a:r>
              <a:rPr lang="cs-CZ" altLang="sk-SK" sz="2800" baseline="0" dirty="0" smtClean="0">
                <a:solidFill>
                  <a:srgbClr val="800000"/>
                </a:solidFill>
              </a:rPr>
              <a:t> z </a:t>
            </a:r>
            <a:r>
              <a:rPr lang="cs-CZ" altLang="sk-SK" sz="2800" baseline="0" dirty="0" err="1" smtClean="0">
                <a:solidFill>
                  <a:srgbClr val="800000"/>
                </a:solidFill>
              </a:rPr>
              <a:t>hospodárskeho</a:t>
            </a:r>
            <a:r>
              <a:rPr lang="cs-CZ" altLang="sk-SK" sz="2800" baseline="0" dirty="0" smtClean="0">
                <a:solidFill>
                  <a:srgbClr val="800000"/>
                </a:solidFill>
              </a:rPr>
              <a:t> a </a:t>
            </a:r>
            <a:r>
              <a:rPr lang="cs-CZ" altLang="sk-SK" sz="2800" baseline="0" dirty="0" err="1" smtClean="0">
                <a:solidFill>
                  <a:srgbClr val="800000"/>
                </a:solidFill>
              </a:rPr>
              <a:t>spoločenského</a:t>
            </a:r>
            <a:r>
              <a:rPr lang="cs-CZ" altLang="sk-SK" sz="2800" baseline="0" dirty="0" smtClean="0">
                <a:solidFill>
                  <a:srgbClr val="800000"/>
                </a:solidFill>
              </a:rPr>
              <a:t> života?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8" name="AutoShap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329809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A)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1942 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864173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45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569325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329237" y="2133005"/>
            <a:ext cx="4032250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1939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618163" y="3283944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>
                  <a:solidFill>
                    <a:srgbClr val="800000"/>
                  </a:solidFill>
                </a:rPr>
                <a:t>SPRÁVNĚ!</a:t>
              </a:r>
              <a:endParaRPr lang="cs-CZ" altLang="sk-SK" sz="3600" baseline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>
                  <a:solidFill>
                    <a:srgbClr val="800000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77163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 dirty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792164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614329" y="1928802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2800" baseline="0" dirty="0" smtClean="0">
                <a:solidFill>
                  <a:srgbClr val="800000"/>
                </a:solidFill>
              </a:rPr>
              <a:t>3.Kedy </a:t>
            </a:r>
            <a:r>
              <a:rPr lang="cs-CZ" altLang="sk-SK" sz="2800" baseline="0" dirty="0" err="1" smtClean="0">
                <a:solidFill>
                  <a:srgbClr val="800000"/>
                </a:solidFill>
              </a:rPr>
              <a:t>boli</a:t>
            </a:r>
            <a:r>
              <a:rPr lang="cs-CZ" altLang="sk-SK" sz="28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2800" baseline="0" dirty="0" err="1" smtClean="0">
                <a:solidFill>
                  <a:srgbClr val="800000"/>
                </a:solidFill>
              </a:rPr>
              <a:t>Židia</a:t>
            </a:r>
            <a:r>
              <a:rPr lang="cs-CZ" altLang="sk-SK" sz="28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2800" baseline="0" dirty="0" err="1" smtClean="0">
                <a:solidFill>
                  <a:srgbClr val="800000"/>
                </a:solidFill>
              </a:rPr>
              <a:t>postupne</a:t>
            </a:r>
            <a:r>
              <a:rPr lang="cs-CZ" altLang="sk-SK" sz="2800" baseline="0" dirty="0" smtClean="0">
                <a:solidFill>
                  <a:srgbClr val="800000"/>
                </a:solidFill>
              </a:rPr>
              <a:t> systematicky </a:t>
            </a:r>
            <a:r>
              <a:rPr lang="cs-CZ" altLang="sk-SK" sz="2800" baseline="0" dirty="0" err="1" smtClean="0">
                <a:solidFill>
                  <a:srgbClr val="800000"/>
                </a:solidFill>
              </a:rPr>
              <a:t>vyraďovaní</a:t>
            </a:r>
            <a:r>
              <a:rPr lang="cs-CZ" altLang="sk-SK" sz="2800" baseline="0" dirty="0" smtClean="0">
                <a:solidFill>
                  <a:srgbClr val="800000"/>
                </a:solidFill>
              </a:rPr>
              <a:t> z </a:t>
            </a:r>
            <a:r>
              <a:rPr lang="cs-CZ" altLang="sk-SK" sz="2800" baseline="0" dirty="0" err="1" smtClean="0">
                <a:solidFill>
                  <a:srgbClr val="800000"/>
                </a:solidFill>
              </a:rPr>
              <a:t>hospodárskeho</a:t>
            </a:r>
            <a:r>
              <a:rPr lang="cs-CZ" altLang="sk-SK" sz="2800" baseline="0" dirty="0" smtClean="0">
                <a:solidFill>
                  <a:srgbClr val="800000"/>
                </a:solidFill>
              </a:rPr>
              <a:t> a </a:t>
            </a:r>
            <a:r>
              <a:rPr lang="cs-CZ" altLang="sk-SK" sz="2800" baseline="0" dirty="0" err="1" smtClean="0">
                <a:solidFill>
                  <a:srgbClr val="800000"/>
                </a:solidFill>
              </a:rPr>
              <a:t>spoločenského</a:t>
            </a:r>
            <a:r>
              <a:rPr lang="cs-CZ" altLang="sk-SK" sz="2800" baseline="0" dirty="0" smtClean="0">
                <a:solidFill>
                  <a:srgbClr val="800000"/>
                </a:solidFill>
              </a:rPr>
              <a:t> života?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02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569325" y="476672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257801" y="2060997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1935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473700" y="3356399"/>
            <a:ext cx="1871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77163" y="5661450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7777163" y="3069063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5400675" y="4724823"/>
            <a:ext cx="4006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B) 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1939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>
            <a:off x="792164" y="476672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6"/>
          <p:cNvSpPr>
            <a:spLocks noChangeArrowheads="1"/>
          </p:cNvSpPr>
          <p:nvPr/>
        </p:nvSpPr>
        <p:spPr bwMode="auto">
          <a:xfrm>
            <a:off x="733426" y="1987972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2800" baseline="0" dirty="0" smtClean="0">
                <a:solidFill>
                  <a:srgbClr val="800000"/>
                </a:solidFill>
              </a:rPr>
              <a:t>3.Kedy </a:t>
            </a:r>
            <a:r>
              <a:rPr lang="cs-CZ" altLang="sk-SK" sz="2800" baseline="0" dirty="0" err="1" smtClean="0">
                <a:solidFill>
                  <a:srgbClr val="800000"/>
                </a:solidFill>
              </a:rPr>
              <a:t>boli</a:t>
            </a:r>
            <a:r>
              <a:rPr lang="cs-CZ" altLang="sk-SK" sz="28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2800" baseline="0" dirty="0" err="1" smtClean="0">
                <a:solidFill>
                  <a:srgbClr val="800000"/>
                </a:solidFill>
              </a:rPr>
              <a:t>Židia</a:t>
            </a:r>
            <a:r>
              <a:rPr lang="cs-CZ" altLang="sk-SK" sz="28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2800" baseline="0" dirty="0" err="1" smtClean="0">
                <a:solidFill>
                  <a:srgbClr val="800000"/>
                </a:solidFill>
              </a:rPr>
              <a:t>postupne</a:t>
            </a:r>
            <a:r>
              <a:rPr lang="cs-CZ" altLang="sk-SK" sz="2800" baseline="0" dirty="0" smtClean="0">
                <a:solidFill>
                  <a:srgbClr val="800000"/>
                </a:solidFill>
              </a:rPr>
              <a:t> systematicky </a:t>
            </a:r>
            <a:r>
              <a:rPr lang="cs-CZ" altLang="sk-SK" sz="2800" baseline="0" dirty="0" err="1" smtClean="0">
                <a:solidFill>
                  <a:srgbClr val="800000"/>
                </a:solidFill>
              </a:rPr>
              <a:t>vyraďovaní</a:t>
            </a:r>
            <a:r>
              <a:rPr lang="cs-CZ" altLang="sk-SK" sz="2800" baseline="0" dirty="0" smtClean="0">
                <a:solidFill>
                  <a:srgbClr val="800000"/>
                </a:solidFill>
              </a:rPr>
              <a:t> z </a:t>
            </a:r>
            <a:r>
              <a:rPr lang="cs-CZ" altLang="sk-SK" sz="2800" baseline="0" dirty="0" err="1" smtClean="0">
                <a:solidFill>
                  <a:srgbClr val="800000"/>
                </a:solidFill>
              </a:rPr>
              <a:t>hospodárskeho</a:t>
            </a:r>
            <a:r>
              <a:rPr lang="cs-CZ" altLang="sk-SK" sz="2800" baseline="0" dirty="0" smtClean="0">
                <a:solidFill>
                  <a:srgbClr val="800000"/>
                </a:solidFill>
              </a:rPr>
              <a:t> a </a:t>
            </a:r>
            <a:r>
              <a:rPr lang="cs-CZ" altLang="sk-SK" sz="2800" baseline="0" dirty="0" err="1" smtClean="0">
                <a:solidFill>
                  <a:srgbClr val="800000"/>
                </a:solidFill>
              </a:rPr>
              <a:t>spoločenského</a:t>
            </a:r>
            <a:r>
              <a:rPr lang="cs-CZ" altLang="sk-SK" sz="2800" baseline="0" dirty="0" smtClean="0">
                <a:solidFill>
                  <a:srgbClr val="800000"/>
                </a:solidFill>
              </a:rPr>
              <a:t> života?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57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641333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329809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A)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4000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židov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329809" y="3429996"/>
            <a:ext cx="4176712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3000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židov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329809" y="4765240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</a:t>
            </a:r>
            <a:r>
              <a:rPr lang="cs-CZ" altLang="sk-SK" baseline="0" dirty="0" smtClean="0">
                <a:solidFill>
                  <a:srgbClr val="000000"/>
                </a:solidFill>
              </a:rPr>
              <a:t>) 2000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židov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864173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805434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4.Koľko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židov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bolo na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slobode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začiatkom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roka 1943?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63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13341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01817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 4000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židov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617716" y="3428408"/>
            <a:ext cx="1871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21179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7921178" y="3141071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5544690" y="4796831"/>
            <a:ext cx="4006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B) 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3000 </a:t>
            </a:r>
            <a:r>
              <a:rPr lang="cs-CZ" altLang="sk-SK" sz="2000" baseline="0" dirty="0" err="1" smtClean="0">
                <a:solidFill>
                  <a:srgbClr val="000000"/>
                </a:solidFill>
              </a:rPr>
              <a:t>židov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>
            <a:off x="936180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6"/>
          <p:cNvSpPr>
            <a:spLocks noChangeArrowheads="1"/>
          </p:cNvSpPr>
          <p:nvPr/>
        </p:nvSpPr>
        <p:spPr bwMode="auto">
          <a:xfrm>
            <a:off x="877442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4.Koľko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židov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bolo na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slobode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začiatkom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roka 1943?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10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13341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000000"/>
                </a:solidFill>
              </a:rPr>
              <a:t>B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73254" y="2133005"/>
            <a:ext cx="4032250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3000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židov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762178" y="3283944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>
                  <a:solidFill>
                    <a:srgbClr val="800000"/>
                  </a:solidFill>
                </a:rPr>
                <a:t>SPRÁVNĚ!</a:t>
              </a:r>
              <a:endParaRPr lang="cs-CZ" altLang="sk-SK" sz="3600" baseline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>
                  <a:solidFill>
                    <a:srgbClr val="800000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21179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936180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877442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4.Koľko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židov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bolo na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slobode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začiatkom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roka 1943?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37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209285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897761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A)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SNP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897761" y="3429996"/>
            <a:ext cx="4176712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Krištáľovej</a:t>
            </a:r>
            <a:r>
              <a:rPr lang="cs-CZ" altLang="sk-SK" baseline="0" dirty="0" smtClean="0">
                <a:solidFill>
                  <a:srgbClr val="000000"/>
                </a:solidFill>
              </a:rPr>
              <a:t> noci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897761" y="47238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Holokaustu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373386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3.BB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sa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stala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útočiskom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pre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židov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po vypuknutí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432124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13341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01817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2000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židov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617716" y="3428408"/>
            <a:ext cx="1871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21179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7921178" y="3141071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5544690" y="4796831"/>
            <a:ext cx="4006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B) 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3000 </a:t>
            </a:r>
            <a:r>
              <a:rPr lang="cs-CZ" altLang="sk-SK" sz="2000" baseline="0" dirty="0" err="1" smtClean="0">
                <a:solidFill>
                  <a:srgbClr val="000000"/>
                </a:solidFill>
              </a:rPr>
              <a:t>židov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>
            <a:off x="936180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6"/>
          <p:cNvSpPr>
            <a:spLocks noChangeArrowheads="1"/>
          </p:cNvSpPr>
          <p:nvPr/>
        </p:nvSpPr>
        <p:spPr bwMode="auto">
          <a:xfrm>
            <a:off x="877442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4.Koľko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židov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bolo na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slobode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začiatkom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roka 1943?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50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85348" y="62068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000000"/>
                </a:solidFill>
              </a:rPr>
              <a:t>B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473825" y="2205013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A)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ústretovo</a:t>
            </a:r>
            <a:r>
              <a:rPr lang="cs-CZ" altLang="sk-SK" baseline="0" dirty="0" smtClean="0">
                <a:solidFill>
                  <a:srgbClr val="000000"/>
                </a:solidFill>
              </a:rPr>
              <a:t>			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73825" y="3502004"/>
            <a:ext cx="4176712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priateľsky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473825" y="4795813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</a:t>
            </a:r>
            <a:r>
              <a:rPr lang="cs-CZ" altLang="sk-SK" baseline="0" dirty="0" smtClean="0">
                <a:solidFill>
                  <a:srgbClr val="000000"/>
                </a:solidFill>
              </a:rPr>
              <a:t>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nepriateľsky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1008188" y="62068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949451" y="213198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5.Ako začal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voči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vystupováť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Komunistický režim?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02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85348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73825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ústretovo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689723" y="3428408"/>
            <a:ext cx="1871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7993186" y="3141071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5616699" y="4796831"/>
            <a:ext cx="4006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C) </a:t>
            </a:r>
            <a:r>
              <a:rPr lang="cs-CZ" altLang="sk-SK" sz="2000" baseline="0" dirty="0" err="1" smtClean="0">
                <a:solidFill>
                  <a:srgbClr val="000000"/>
                </a:solidFill>
              </a:rPr>
              <a:t>nepriateľsky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>
            <a:off x="1008188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6"/>
          <p:cNvSpPr>
            <a:spLocks noChangeArrowheads="1"/>
          </p:cNvSpPr>
          <p:nvPr/>
        </p:nvSpPr>
        <p:spPr bwMode="auto">
          <a:xfrm>
            <a:off x="949451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 5.Ako začal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voči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vystupováť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Komunistický režim?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0" name="Tlačidlo akcie: Domov 9">
            <a:hlinkClick r:id="rId2" action="ppaction://hlinksldjump" highlightClick="1"/>
          </p:cNvPr>
          <p:cNvSpPr/>
          <p:nvPr/>
        </p:nvSpPr>
        <p:spPr>
          <a:xfrm>
            <a:off x="9505131" y="5733256"/>
            <a:ext cx="529654" cy="5760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6556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13341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01817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</a:t>
            </a:r>
            <a:r>
              <a:rPr lang="cs-CZ" altLang="sk-SK" baseline="0" dirty="0" smtClean="0">
                <a:solidFill>
                  <a:srgbClr val="000000"/>
                </a:solidFill>
              </a:rPr>
              <a:t>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priateľsky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617716" y="3428408"/>
            <a:ext cx="1871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7921178" y="3141071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5544690" y="4796831"/>
            <a:ext cx="4006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C) </a:t>
            </a:r>
            <a:r>
              <a:rPr lang="cs-CZ" altLang="sk-SK" sz="2000" baseline="0" dirty="0" err="1" smtClean="0">
                <a:solidFill>
                  <a:srgbClr val="000000"/>
                </a:solidFill>
              </a:rPr>
              <a:t>nepriateľsky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 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>
            <a:off x="936180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6"/>
          <p:cNvSpPr>
            <a:spLocks noChangeArrowheads="1"/>
          </p:cNvSpPr>
          <p:nvPr/>
        </p:nvSpPr>
        <p:spPr bwMode="auto">
          <a:xfrm>
            <a:off x="877442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5.Ako začal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voči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vystupováť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Komunistický režim?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0" name="Tlačidlo akcie: Domov 9">
            <a:hlinkClick r:id="rId2" action="ppaction://hlinksldjump" highlightClick="1"/>
          </p:cNvPr>
          <p:cNvSpPr/>
          <p:nvPr/>
        </p:nvSpPr>
        <p:spPr>
          <a:xfrm>
            <a:off x="9551540" y="5805264"/>
            <a:ext cx="529655" cy="5760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079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929365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689277" y="2133005"/>
            <a:ext cx="4032250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nepriateľsky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978203" y="3283944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>
                  <a:solidFill>
                    <a:srgbClr val="800000"/>
                  </a:solidFill>
                </a:rPr>
                <a:t>SPRÁVNĚ!</a:t>
              </a:r>
              <a:endParaRPr lang="cs-CZ" altLang="sk-SK" sz="3600" baseline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>
                  <a:solidFill>
                    <a:srgbClr val="800000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1152204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1093466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5.Ako začal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voči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vystupováť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Komunistický režim?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0" name="Tlačidlo akcie: Domov 9">
            <a:hlinkClick r:id="rId2" action="ppaction://hlinksldjump" highlightClick="1"/>
          </p:cNvPr>
          <p:cNvSpPr/>
          <p:nvPr/>
        </p:nvSpPr>
        <p:spPr>
          <a:xfrm>
            <a:off x="9505131" y="5733256"/>
            <a:ext cx="576064" cy="5760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2035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85348" y="62068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000000"/>
                </a:solidFill>
              </a:rPr>
              <a:t>B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473825" y="2205013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A)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Brastislava</a:t>
            </a:r>
            <a:r>
              <a:rPr lang="cs-CZ" altLang="sk-SK" baseline="0" dirty="0" smtClean="0">
                <a:solidFill>
                  <a:srgbClr val="000000"/>
                </a:solidFill>
              </a:rPr>
              <a:t>			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AutoShape 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473825" y="3502004"/>
            <a:ext cx="4176712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Trenčín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" name="AutoShape 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473825" y="4795813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</a:t>
            </a:r>
            <a:r>
              <a:rPr lang="cs-CZ" altLang="sk-SK" baseline="0" dirty="0" smtClean="0">
                <a:solidFill>
                  <a:srgbClr val="000000"/>
                </a:solidFill>
              </a:rPr>
              <a:t>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Sereď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1008188" y="62068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949451" y="213198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1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.Kde bola založená prvá židovská obec?     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88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929365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689277" y="2133005"/>
            <a:ext cx="4032250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 Bratislava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978203" y="3283944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>
                  <a:solidFill>
                    <a:srgbClr val="800000"/>
                  </a:solidFill>
                </a:rPr>
                <a:t>SPRÁVNĚ!</a:t>
              </a:r>
              <a:endParaRPr lang="cs-CZ" altLang="sk-SK" sz="3600" baseline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>
                  <a:solidFill>
                    <a:srgbClr val="800000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137203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1152204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1093466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1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.Kde bola založená prvá židovská obec?     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36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13341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01817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</a:t>
            </a:r>
            <a:r>
              <a:rPr lang="cs-CZ" altLang="sk-SK" baseline="0" dirty="0" smtClean="0">
                <a:solidFill>
                  <a:srgbClr val="000000"/>
                </a:solidFill>
              </a:rPr>
              <a:t>) Trenčín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617716" y="3428408"/>
            <a:ext cx="1871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21179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7921178" y="3141071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5544690" y="4796831"/>
            <a:ext cx="4006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 smtClean="0">
                <a:solidFill>
                  <a:srgbClr val="000000"/>
                </a:solidFill>
              </a:rPr>
              <a:t>SPRÁVNĚ:A) Bratislava 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>
            <a:off x="936180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6"/>
          <p:cNvSpPr>
            <a:spLocks noChangeArrowheads="1"/>
          </p:cNvSpPr>
          <p:nvPr/>
        </p:nvSpPr>
        <p:spPr bwMode="auto">
          <a:xfrm>
            <a:off x="877442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1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.Kde bola založená prvá židovská obec?   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65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13341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01817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Sereď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617716" y="3428408"/>
            <a:ext cx="1871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21179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7921178" y="3141071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5544690" y="4796831"/>
            <a:ext cx="4006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 smtClean="0">
                <a:solidFill>
                  <a:srgbClr val="000000"/>
                </a:solidFill>
              </a:rPr>
              <a:t>SPRÁVNĚ:A) Bratislava 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>
            <a:off x="936180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6"/>
          <p:cNvSpPr>
            <a:spLocks noChangeArrowheads="1"/>
          </p:cNvSpPr>
          <p:nvPr/>
        </p:nvSpPr>
        <p:spPr bwMode="auto">
          <a:xfrm>
            <a:off x="877442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1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.Kde bola založená prvá židovská obec?   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387860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85348" y="62068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000000"/>
                </a:solidFill>
              </a:rPr>
              <a:t>B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473825" y="2205013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A)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Koncom</a:t>
            </a:r>
            <a:r>
              <a:rPr lang="cs-CZ" altLang="sk-SK" baseline="0" dirty="0" smtClean="0">
                <a:solidFill>
                  <a:srgbClr val="000000"/>
                </a:solidFill>
              </a:rPr>
              <a:t> 13.storočia			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AutoShape 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473825" y="3502004"/>
            <a:ext cx="4176712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Koncom</a:t>
            </a:r>
            <a:r>
              <a:rPr lang="cs-CZ" altLang="sk-SK" baseline="0" dirty="0" smtClean="0">
                <a:solidFill>
                  <a:srgbClr val="000000"/>
                </a:solidFill>
              </a:rPr>
              <a:t> 12.storočia	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" name="AutoShape 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473825" y="4795813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</a:t>
            </a:r>
            <a:r>
              <a:rPr lang="cs-CZ" altLang="sk-SK" baseline="0" dirty="0" smtClean="0">
                <a:solidFill>
                  <a:srgbClr val="000000"/>
                </a:solidFill>
              </a:rPr>
              <a:t>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Začiatkom</a:t>
            </a:r>
            <a:r>
              <a:rPr lang="cs-CZ" altLang="sk-SK" baseline="0" dirty="0" smtClean="0">
                <a:solidFill>
                  <a:srgbClr val="000000"/>
                </a:solidFill>
              </a:rPr>
              <a:t> 13.storočia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1008188" y="62068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949451" y="213198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2.Kedy bola       založená prvá židovská obec?     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326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353302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5402139" y="3283944"/>
            <a:ext cx="3328988" cy="1200149"/>
            <a:chOff x="3198" y="2069"/>
            <a:chExt cx="2097" cy="756"/>
          </a:xfrm>
        </p:grpSpPr>
        <p:sp>
          <p:nvSpPr>
            <p:cNvPr id="4" name="Text Box 10"/>
            <p:cNvSpPr txBox="1">
              <a:spLocks noChangeArrowheads="1"/>
            </p:cNvSpPr>
            <p:nvPr/>
          </p:nvSpPr>
          <p:spPr bwMode="auto">
            <a:xfrm>
              <a:off x="3198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>
                  <a:solidFill>
                    <a:srgbClr val="800000"/>
                  </a:solidFill>
                </a:rPr>
                <a:t>SPRÁVNĚ!</a:t>
              </a:r>
              <a:endParaRPr lang="cs-CZ" altLang="sk-SK" sz="3600" baseline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5" name="Rectangle 11"/>
            <p:cNvSpPr>
              <a:spLocks noChangeArrowheads="1"/>
            </p:cNvSpPr>
            <p:nvPr/>
          </p:nvSpPr>
          <p:spPr bwMode="auto">
            <a:xfrm>
              <a:off x="4786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>
                  <a:solidFill>
                    <a:srgbClr val="800000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6" name="AutoShape 1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61139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7" name="AutoShap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041776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A)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SNP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8" name="AutoShape 18"/>
          <p:cNvSpPr>
            <a:spLocks noChangeArrowheads="1"/>
          </p:cNvSpPr>
          <p:nvPr/>
        </p:nvSpPr>
        <p:spPr bwMode="auto">
          <a:xfrm>
            <a:off x="576140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9"/>
          <p:cNvSpPr>
            <a:spLocks noChangeArrowheads="1"/>
          </p:cNvSpPr>
          <p:nvPr/>
        </p:nvSpPr>
        <p:spPr bwMode="auto">
          <a:xfrm>
            <a:off x="517402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 3.BB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sa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stala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útočiskom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pre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židov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po vypuknutí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929365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689277" y="2133005"/>
            <a:ext cx="4032250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Koncom</a:t>
            </a:r>
            <a:r>
              <a:rPr lang="cs-CZ" altLang="sk-SK" baseline="0" dirty="0" smtClean="0">
                <a:solidFill>
                  <a:srgbClr val="000000"/>
                </a:solidFill>
              </a:rPr>
              <a:t> 13.storočia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978203" y="3283944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>
                  <a:solidFill>
                    <a:srgbClr val="800000"/>
                  </a:solidFill>
                </a:rPr>
                <a:t>SPRÁVNĚ!</a:t>
              </a:r>
              <a:endParaRPr lang="cs-CZ" altLang="sk-SK" sz="3600" baseline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>
                  <a:solidFill>
                    <a:srgbClr val="800000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137203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1152204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1093466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2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.Kedy bola       založená prvá židovská obec?     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544808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13341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01817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B)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Koncom</a:t>
            </a:r>
            <a:r>
              <a:rPr lang="cs-CZ" altLang="sk-SK" baseline="0" dirty="0" smtClean="0">
                <a:solidFill>
                  <a:srgbClr val="000000"/>
                </a:solidFill>
              </a:rPr>
              <a:t> 12.storočia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617716" y="3428408"/>
            <a:ext cx="1871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21179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7921178" y="3141071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5544690" y="4796831"/>
            <a:ext cx="40068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 smtClean="0">
                <a:solidFill>
                  <a:srgbClr val="000000"/>
                </a:solidFill>
              </a:rPr>
              <a:t>SPRÁVNĚ:A) </a:t>
            </a:r>
            <a:r>
              <a:rPr lang="cs-CZ" altLang="sk-SK" sz="2000" baseline="0" dirty="0" err="1" smtClean="0">
                <a:solidFill>
                  <a:srgbClr val="000000"/>
                </a:solidFill>
              </a:rPr>
              <a:t>Koncom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 13.storočia 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>
            <a:off x="936180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6"/>
          <p:cNvSpPr>
            <a:spLocks noChangeArrowheads="1"/>
          </p:cNvSpPr>
          <p:nvPr/>
        </p:nvSpPr>
        <p:spPr bwMode="auto">
          <a:xfrm>
            <a:off x="877442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2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.Kedy bola       založená prvá židovská obec?   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743282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13341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01817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Začiatkom</a:t>
            </a:r>
            <a:r>
              <a:rPr lang="cs-CZ" altLang="sk-SK" baseline="0" dirty="0" smtClean="0">
                <a:solidFill>
                  <a:srgbClr val="000000"/>
                </a:solidFill>
              </a:rPr>
              <a:t> 13.storočia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617716" y="3428408"/>
            <a:ext cx="1871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21179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7921178" y="3141071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5544690" y="4796831"/>
            <a:ext cx="40068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 smtClean="0">
                <a:solidFill>
                  <a:srgbClr val="000000"/>
                </a:solidFill>
              </a:rPr>
              <a:t>SPRÁVNĚ:A) </a:t>
            </a:r>
            <a:r>
              <a:rPr lang="cs-CZ" altLang="sk-SK" sz="2000" baseline="0" dirty="0" err="1" smtClean="0">
                <a:solidFill>
                  <a:srgbClr val="000000"/>
                </a:solidFill>
              </a:rPr>
              <a:t>Koncom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 13.storočia 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>
            <a:off x="936180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6"/>
          <p:cNvSpPr>
            <a:spLocks noChangeArrowheads="1"/>
          </p:cNvSpPr>
          <p:nvPr/>
        </p:nvSpPr>
        <p:spPr bwMode="auto">
          <a:xfrm>
            <a:off x="877442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2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.Kedy bola       založená prvá židovská obec?   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558178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85348" y="62068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000000"/>
                </a:solidFill>
              </a:rPr>
              <a:t>B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473825" y="2205013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A)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Pod Šibeničným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vrchom</a:t>
            </a:r>
            <a:r>
              <a:rPr lang="cs-CZ" altLang="sk-SK" baseline="0" dirty="0" smtClean="0">
                <a:solidFill>
                  <a:srgbClr val="000000"/>
                </a:solidFill>
              </a:rPr>
              <a:t>			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AutoShape 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473825" y="3502004"/>
            <a:ext cx="4176712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V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starom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Žiari</a:t>
            </a:r>
            <a:r>
              <a:rPr lang="cs-CZ" altLang="sk-SK" baseline="0" dirty="0" smtClean="0">
                <a:solidFill>
                  <a:srgbClr val="000000"/>
                </a:solidFill>
              </a:rPr>
              <a:t>	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" name="AutoShape 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473825" y="4795813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</a:t>
            </a:r>
            <a:r>
              <a:rPr lang="cs-CZ" altLang="sk-SK" baseline="0" dirty="0" smtClean="0">
                <a:solidFill>
                  <a:srgbClr val="000000"/>
                </a:solidFill>
              </a:rPr>
              <a:t>) V parku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1008188" y="62068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949451" y="213198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3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.Kde v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Žiari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nad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Hronom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sa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nachádza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židovský cintorín?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71704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929365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689277" y="2133005"/>
            <a:ext cx="4032250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 Pod Šibeničným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vrchom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978203" y="3283944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>
                  <a:solidFill>
                    <a:srgbClr val="800000"/>
                  </a:solidFill>
                </a:rPr>
                <a:t>SPRÁVNĚ!</a:t>
              </a:r>
              <a:endParaRPr lang="cs-CZ" altLang="sk-SK" sz="3600" baseline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>
                  <a:solidFill>
                    <a:srgbClr val="800000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137203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1152204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1093466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3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.Kde v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Žiari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nad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Hronom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sa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nachádza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židovský cintorín?</a:t>
            </a:r>
          </a:p>
        </p:txBody>
      </p:sp>
    </p:spTree>
    <p:extLst>
      <p:ext uri="{BB962C8B-B14F-4D97-AF65-F5344CB8AC3E}">
        <p14:creationId xmlns:p14="http://schemas.microsoft.com/office/powerpoint/2010/main" val="1694504886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13341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01817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B) V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starom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Žiari</a:t>
            </a:r>
            <a:r>
              <a:rPr lang="cs-CZ" altLang="sk-SK" baseline="0" dirty="0" smtClean="0">
                <a:solidFill>
                  <a:srgbClr val="000000"/>
                </a:solidFill>
              </a:rPr>
              <a:t>	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617716" y="3428408"/>
            <a:ext cx="1871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21179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7921178" y="3141071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5544690" y="4796831"/>
            <a:ext cx="40068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 smtClean="0">
                <a:solidFill>
                  <a:srgbClr val="000000"/>
                </a:solidFill>
              </a:rPr>
              <a:t>SPRÁVNĚ:A) Pod Šibeničným </a:t>
            </a:r>
            <a:r>
              <a:rPr lang="cs-CZ" altLang="sk-SK" sz="2000" baseline="0" dirty="0" err="1" smtClean="0">
                <a:solidFill>
                  <a:srgbClr val="000000"/>
                </a:solidFill>
              </a:rPr>
              <a:t>vrchom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>
            <a:off x="936180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6"/>
          <p:cNvSpPr>
            <a:spLocks noChangeArrowheads="1"/>
          </p:cNvSpPr>
          <p:nvPr/>
        </p:nvSpPr>
        <p:spPr bwMode="auto">
          <a:xfrm>
            <a:off x="877442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3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.Kde v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Žiari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nad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Hronom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sa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nachádza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židovský cintorín?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786084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13341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01817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 V parku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617716" y="3428408"/>
            <a:ext cx="1871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21179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7921178" y="3141071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5544690" y="4796831"/>
            <a:ext cx="40068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 smtClean="0">
                <a:solidFill>
                  <a:srgbClr val="000000"/>
                </a:solidFill>
              </a:rPr>
              <a:t>SPRÁVNĚ:A)Pod Šibeničným </a:t>
            </a:r>
            <a:r>
              <a:rPr lang="cs-CZ" altLang="sk-SK" sz="2000" baseline="0" dirty="0" err="1" smtClean="0">
                <a:solidFill>
                  <a:srgbClr val="000000"/>
                </a:solidFill>
              </a:rPr>
              <a:t>vrchom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>
            <a:off x="936180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6"/>
          <p:cNvSpPr>
            <a:spLocks noChangeArrowheads="1"/>
          </p:cNvSpPr>
          <p:nvPr/>
        </p:nvSpPr>
        <p:spPr bwMode="auto">
          <a:xfrm>
            <a:off x="877442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3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.Kde v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Žiari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nad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Hronom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sa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nachádza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židovský cintorín?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968922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85348" y="62068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000000"/>
                </a:solidFill>
              </a:rPr>
              <a:t>B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473825" y="2205013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A)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Judaizmus				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AutoShape 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473825" y="3502004"/>
            <a:ext cx="4176712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Budhizmus</a:t>
            </a:r>
            <a:r>
              <a:rPr lang="cs-CZ" altLang="sk-SK" baseline="0" dirty="0" smtClean="0">
                <a:solidFill>
                  <a:srgbClr val="000000"/>
                </a:solidFill>
              </a:rPr>
              <a:t>	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" name="AutoShape 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473825" y="4725144"/>
            <a:ext cx="4823394" cy="78980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</a:t>
            </a:r>
            <a:r>
              <a:rPr lang="cs-CZ" altLang="sk-SK" baseline="0" dirty="0" smtClean="0">
                <a:solidFill>
                  <a:srgbClr val="000000"/>
                </a:solidFill>
              </a:rPr>
              <a:t>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Rímskokatolícke</a:t>
            </a:r>
            <a:r>
              <a:rPr lang="cs-CZ" altLang="sk-SK" baseline="0" dirty="0" smtClean="0">
                <a:solidFill>
                  <a:srgbClr val="000000"/>
                </a:solidFill>
              </a:rPr>
              <a:t> náboženstvo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1008188" y="62068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949451" y="213198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4.Aké náboženstvo vyznávali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židia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?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2383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929365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689277" y="2133005"/>
            <a:ext cx="4032250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 Judaizmus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978203" y="3283944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>
                  <a:solidFill>
                    <a:srgbClr val="800000"/>
                  </a:solidFill>
                </a:rPr>
                <a:t>SPRÁVNĚ!</a:t>
              </a:r>
              <a:endParaRPr lang="cs-CZ" altLang="sk-SK" sz="3600" baseline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>
                  <a:solidFill>
                    <a:srgbClr val="800000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137203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1152204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1093466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4.Aké náboženstvo vyznávali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židia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78300038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13341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01817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B)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Budhizmus</a:t>
            </a:r>
            <a:r>
              <a:rPr lang="cs-CZ" altLang="sk-SK" baseline="0" dirty="0" smtClean="0">
                <a:solidFill>
                  <a:srgbClr val="000000"/>
                </a:solidFill>
              </a:rPr>
              <a:t>	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617716" y="3428408"/>
            <a:ext cx="1871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21179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7921178" y="3141071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5544690" y="4796831"/>
            <a:ext cx="4006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 smtClean="0">
                <a:solidFill>
                  <a:srgbClr val="000000"/>
                </a:solidFill>
              </a:rPr>
              <a:t>SPRÁVNĚ:A)Judaizmus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>
            <a:off x="936180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6"/>
          <p:cNvSpPr>
            <a:spLocks noChangeArrowheads="1"/>
          </p:cNvSpPr>
          <p:nvPr/>
        </p:nvSpPr>
        <p:spPr bwMode="auto">
          <a:xfrm>
            <a:off x="877442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4.Aké náboženstvo vyznávali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židia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406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353302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257677" y="2133005"/>
            <a:ext cx="3887787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B)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Krištáľovej</a:t>
            </a:r>
            <a:r>
              <a:rPr lang="cs-CZ" altLang="sk-SK" baseline="0" dirty="0" smtClean="0">
                <a:solidFill>
                  <a:srgbClr val="000000"/>
                </a:solidFill>
              </a:rPr>
              <a:t> noci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5473578" y="3356969"/>
            <a:ext cx="170338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	</a:t>
            </a:r>
            <a:endParaRPr lang="cs-CZ" altLang="sk-SK" sz="7200" baseline="0">
              <a:solidFill>
                <a:srgbClr val="008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5329114" y="4652371"/>
            <a:ext cx="4006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A) 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SNP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6" name="AutoShape 1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61139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7561138" y="3141071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8" name="AutoShape 19"/>
          <p:cNvSpPr>
            <a:spLocks noChangeArrowheads="1"/>
          </p:cNvSpPr>
          <p:nvPr/>
        </p:nvSpPr>
        <p:spPr bwMode="auto">
          <a:xfrm>
            <a:off x="576140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20"/>
          <p:cNvSpPr>
            <a:spLocks noChangeArrowheads="1"/>
          </p:cNvSpPr>
          <p:nvPr/>
        </p:nvSpPr>
        <p:spPr bwMode="auto">
          <a:xfrm>
            <a:off x="517402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3.BB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sa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stala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útočiskom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pre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židov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po vypuknutí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13341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01817" y="2132856"/>
            <a:ext cx="4823394" cy="71928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Rímskokatolícke</a:t>
            </a:r>
            <a:r>
              <a:rPr lang="cs-CZ" altLang="sk-SK" baseline="0" dirty="0" smtClean="0">
                <a:solidFill>
                  <a:srgbClr val="000000"/>
                </a:solidFill>
              </a:rPr>
              <a:t> náboženstvo	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617716" y="3428408"/>
            <a:ext cx="1871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21179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7921178" y="3141071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5544690" y="4796831"/>
            <a:ext cx="4006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 smtClean="0">
                <a:solidFill>
                  <a:srgbClr val="000000"/>
                </a:solidFill>
              </a:rPr>
              <a:t>SPRÁVNĚ:A) Judaizmus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>
            <a:off x="936180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6"/>
          <p:cNvSpPr>
            <a:spLocks noChangeArrowheads="1"/>
          </p:cNvSpPr>
          <p:nvPr/>
        </p:nvSpPr>
        <p:spPr bwMode="auto">
          <a:xfrm>
            <a:off x="877442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4.Ak náboženstvo vyznávali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židia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80213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85348" y="62068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000000"/>
                </a:solidFill>
              </a:rPr>
              <a:t>B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473825" y="2205013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A)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Stredná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Európa</a:t>
            </a:r>
            <a:r>
              <a:rPr lang="cs-CZ" altLang="sk-SK" baseline="0" dirty="0" smtClean="0">
                <a:solidFill>
                  <a:srgbClr val="000000"/>
                </a:solidFill>
              </a:rPr>
              <a:t>				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AutoShape 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473825" y="3502004"/>
            <a:ext cx="4176712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Západná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Európa</a:t>
            </a:r>
            <a:r>
              <a:rPr lang="cs-CZ" altLang="sk-SK" baseline="0" dirty="0" smtClean="0">
                <a:solidFill>
                  <a:srgbClr val="000000"/>
                </a:solidFill>
              </a:rPr>
              <a:t>		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" name="AutoShape 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473825" y="4725144"/>
            <a:ext cx="4823394" cy="78980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</a:t>
            </a:r>
            <a:r>
              <a:rPr lang="cs-CZ" altLang="sk-SK" baseline="0" dirty="0" smtClean="0">
                <a:solidFill>
                  <a:srgbClr val="000000"/>
                </a:solidFill>
              </a:rPr>
              <a:t>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Ázia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1008188" y="62068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949451" y="213198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5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.Z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kadiaľ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pochádzali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predkovia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židov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381108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929365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689277" y="2133005"/>
            <a:ext cx="4032250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Stredná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smtClean="0">
                <a:solidFill>
                  <a:srgbClr val="000000"/>
                </a:solidFill>
              </a:rPr>
              <a:t>Európa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978203" y="3283944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>
                  <a:solidFill>
                    <a:srgbClr val="800000"/>
                  </a:solidFill>
                </a:rPr>
                <a:t>SPRÁVNĚ!</a:t>
              </a:r>
              <a:endParaRPr lang="cs-CZ" altLang="sk-SK" sz="3600" baseline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>
                  <a:solidFill>
                    <a:srgbClr val="800000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137203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1152204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1093466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5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.Z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kadiaľ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pochádzali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predkovia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židov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546466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13341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01817" y="2132856"/>
            <a:ext cx="4823394" cy="71928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B)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Západná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Európa</a:t>
            </a:r>
            <a:r>
              <a:rPr lang="cs-CZ" altLang="sk-SK" baseline="0" dirty="0" smtClean="0">
                <a:solidFill>
                  <a:srgbClr val="000000"/>
                </a:solidFill>
              </a:rPr>
              <a:t>		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617716" y="3428408"/>
            <a:ext cx="1871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21179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7921178" y="3141071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5544690" y="4796831"/>
            <a:ext cx="400685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 smtClean="0">
                <a:solidFill>
                  <a:srgbClr val="000000"/>
                </a:solidFill>
              </a:rPr>
              <a:t>SPRÁVNĚ:A) </a:t>
            </a:r>
            <a:r>
              <a:rPr lang="cs-CZ" altLang="sk-SK" sz="2000" baseline="0" dirty="0" err="1" smtClean="0">
                <a:solidFill>
                  <a:srgbClr val="000000"/>
                </a:solidFill>
              </a:rPr>
              <a:t>Stredná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2000" baseline="0" dirty="0" err="1" smtClean="0">
                <a:solidFill>
                  <a:srgbClr val="000000"/>
                </a:solidFill>
              </a:rPr>
              <a:t>Európa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				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>
            <a:off x="936180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6"/>
          <p:cNvSpPr>
            <a:spLocks noChangeArrowheads="1"/>
          </p:cNvSpPr>
          <p:nvPr/>
        </p:nvSpPr>
        <p:spPr bwMode="auto">
          <a:xfrm>
            <a:off x="877442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5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.Z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kadiaľ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pochádzali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predkovia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židov</a:t>
            </a:r>
            <a:endParaRPr lang="cs-CZ" altLang="sk-SK" sz="3200" baseline="0" dirty="0" smtClean="0">
              <a:solidFill>
                <a:srgbClr val="8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66572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13341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01817" y="2132856"/>
            <a:ext cx="4823394" cy="71928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Ázia</a:t>
            </a:r>
            <a:r>
              <a:rPr lang="cs-CZ" altLang="sk-SK" baseline="0" dirty="0" smtClean="0">
                <a:solidFill>
                  <a:srgbClr val="000000"/>
                </a:solidFill>
              </a:rPr>
              <a:t>		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617716" y="3428408"/>
            <a:ext cx="1871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21179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7921178" y="3141071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5544690" y="4796831"/>
            <a:ext cx="400685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 smtClean="0">
                <a:solidFill>
                  <a:srgbClr val="000000"/>
                </a:solidFill>
              </a:rPr>
              <a:t>SPRÁVNĚ:A) </a:t>
            </a:r>
            <a:r>
              <a:rPr lang="cs-CZ" altLang="sk-SK" sz="2000" baseline="0" dirty="0" err="1" smtClean="0">
                <a:solidFill>
                  <a:srgbClr val="000000"/>
                </a:solidFill>
              </a:rPr>
              <a:t>Stredná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2000" baseline="0" dirty="0" err="1" smtClean="0">
                <a:solidFill>
                  <a:srgbClr val="000000"/>
                </a:solidFill>
              </a:rPr>
              <a:t>Európa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				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>
            <a:off x="936180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6"/>
          <p:cNvSpPr>
            <a:spLocks noChangeArrowheads="1"/>
          </p:cNvSpPr>
          <p:nvPr/>
        </p:nvSpPr>
        <p:spPr bwMode="auto">
          <a:xfrm>
            <a:off x="877442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5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.Z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kadiaľ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pochádzali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predkovia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židov</a:t>
            </a:r>
            <a:endParaRPr lang="cs-CZ" altLang="sk-SK" sz="3200" baseline="0" dirty="0" smtClean="0">
              <a:solidFill>
                <a:srgbClr val="8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736331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AutoShape 4"/>
          <p:cNvSpPr>
            <a:spLocks noChangeArrowheads="1"/>
          </p:cNvSpPr>
          <p:nvPr/>
        </p:nvSpPr>
        <p:spPr bwMode="auto">
          <a:xfrm>
            <a:off x="1572384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sz="2400" b="1" dirty="0" err="1">
                <a:solidFill>
                  <a:srgbClr val="000000"/>
                </a:solidFill>
              </a:rPr>
              <a:t>Dejiny</a:t>
            </a:r>
            <a:r>
              <a:rPr lang="cs-CZ" altLang="sk-SK" sz="2400" b="1" dirty="0">
                <a:solidFill>
                  <a:srgbClr val="000000"/>
                </a:solidFill>
              </a:rPr>
              <a:t> </a:t>
            </a:r>
            <a:r>
              <a:rPr lang="cs-CZ" altLang="sk-SK" sz="2400" b="1" dirty="0" err="1">
                <a:solidFill>
                  <a:srgbClr val="000000"/>
                </a:solidFill>
              </a:rPr>
              <a:t>židovskej</a:t>
            </a:r>
            <a:r>
              <a:rPr lang="cs-CZ" altLang="sk-SK" sz="2400" b="1" dirty="0">
                <a:solidFill>
                  <a:srgbClr val="000000"/>
                </a:solidFill>
              </a:rPr>
              <a:t> </a:t>
            </a:r>
            <a:r>
              <a:rPr lang="cs-CZ" altLang="sk-SK" sz="2400" b="1" dirty="0" smtClean="0">
                <a:solidFill>
                  <a:srgbClr val="000000"/>
                </a:solidFill>
              </a:rPr>
              <a:t>komunity</a:t>
            </a:r>
            <a:endParaRPr lang="cs-CZ" altLang="sk-SK" sz="2400" b="1" dirty="0">
              <a:solidFill>
                <a:srgbClr val="000000"/>
              </a:solidFill>
            </a:endParaRPr>
          </a:p>
        </p:txBody>
      </p:sp>
      <p:sp>
        <p:nvSpPr>
          <p:cNvPr id="14338" name="AutoShape 5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sz="3200" b="1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14339" name="AutoShape 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400674" y="2127068"/>
            <a:ext cx="3891581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altLang="sk-SK" sz="2400" b="1" dirty="0" smtClean="0">
                <a:solidFill>
                  <a:srgbClr val="000000"/>
                </a:solidFill>
                <a:latin typeface="Palatino Linotype" pitchFamily="18" charset="0"/>
              </a:rPr>
              <a:t>A)A. Hitler</a:t>
            </a:r>
            <a:endParaRPr lang="cs-CZ" altLang="sk-SK" sz="2400" b="1" dirty="0">
              <a:solidFill>
                <a:srgbClr val="000000"/>
              </a:solidFill>
            </a:endParaRPr>
          </a:p>
        </p:txBody>
      </p:sp>
      <p:sp>
        <p:nvSpPr>
          <p:cNvPr id="14340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357076" y="3467100"/>
            <a:ext cx="3891580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sk-SK" sz="2400" b="1" dirty="0">
              <a:solidFill>
                <a:srgbClr val="000000"/>
              </a:solidFill>
            </a:endParaRPr>
          </a:p>
          <a:p>
            <a:r>
              <a:rPr lang="cs-CZ" altLang="sk-SK" sz="2400" b="1" dirty="0" smtClean="0">
                <a:solidFill>
                  <a:srgbClr val="000000"/>
                </a:solidFill>
                <a:latin typeface="Palatino Linotype" pitchFamily="18" charset="0"/>
              </a:rPr>
              <a:t>B)Hlinkova garda </a:t>
            </a:r>
            <a:r>
              <a:rPr lang="cs-CZ" altLang="sk-SK" sz="2400" b="1" dirty="0">
                <a:solidFill>
                  <a:srgbClr val="000000"/>
                </a:solidFill>
                <a:latin typeface="Palatino Linotype" pitchFamily="18" charset="0"/>
              </a:rPr>
              <a:t/>
            </a:r>
            <a:br>
              <a:rPr lang="cs-CZ" altLang="sk-SK" sz="2400" b="1" dirty="0">
                <a:solidFill>
                  <a:srgbClr val="000000"/>
                </a:solidFill>
                <a:latin typeface="Palatino Linotype" pitchFamily="18" charset="0"/>
              </a:rPr>
            </a:br>
            <a:endParaRPr lang="cs-CZ" altLang="sk-SK" sz="2400" b="1" dirty="0">
              <a:solidFill>
                <a:srgbClr val="000000"/>
              </a:solidFill>
              <a:latin typeface="Palatino Linotype" pitchFamily="18" charset="0"/>
            </a:endParaRPr>
          </a:p>
        </p:txBody>
      </p:sp>
      <p:sp>
        <p:nvSpPr>
          <p:cNvPr id="14341" name="AutoShape 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400675" y="4724400"/>
            <a:ext cx="3891581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altLang="sk-SK" sz="2400" b="1" dirty="0">
                <a:solidFill>
                  <a:srgbClr val="000000"/>
                </a:solidFill>
                <a:latin typeface="Palatino Linotype" pitchFamily="18" charset="0"/>
              </a:rPr>
              <a:t>C</a:t>
            </a:r>
            <a:r>
              <a:rPr lang="cs-CZ" altLang="sk-SK" sz="2400" b="1" dirty="0" smtClean="0">
                <a:solidFill>
                  <a:srgbClr val="000000"/>
                </a:solidFill>
                <a:latin typeface="Palatino Linotype" pitchFamily="18" charset="0"/>
              </a:rPr>
              <a:t>) J. Tiso</a:t>
            </a:r>
            <a:endParaRPr lang="cs-CZ" altLang="sk-SK" sz="2400" b="1" dirty="0">
              <a:solidFill>
                <a:srgbClr val="000000"/>
              </a:solidFill>
            </a:endParaRPr>
          </a:p>
        </p:txBody>
      </p:sp>
      <p:sp>
        <p:nvSpPr>
          <p:cNvPr id="14342" name="AutoShape 23"/>
          <p:cNvSpPr>
            <a:spLocks noChangeArrowheads="1"/>
          </p:cNvSpPr>
          <p:nvPr/>
        </p:nvSpPr>
        <p:spPr bwMode="auto">
          <a:xfrm>
            <a:off x="1520347" y="1989139"/>
            <a:ext cx="3625766" cy="3527425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lIns="54000" tIns="118800" rIns="54000"/>
          <a:lstStyle/>
          <a:p>
            <a:r>
              <a:rPr lang="cs-CZ" altLang="sk-SK" sz="3200" b="1" dirty="0" smtClean="0">
                <a:solidFill>
                  <a:srgbClr val="800000"/>
                </a:solidFill>
                <a:latin typeface="Palatino Linotype" pitchFamily="18" charset="0"/>
              </a:rPr>
              <a:t>1.Kto bol na čele v roku 1939 v </a:t>
            </a:r>
            <a:r>
              <a:rPr lang="cs-CZ" altLang="sk-SK" sz="3200" b="1" dirty="0" err="1" smtClean="0">
                <a:solidFill>
                  <a:srgbClr val="800000"/>
                </a:solidFill>
                <a:latin typeface="Palatino Linotype" pitchFamily="18" charset="0"/>
              </a:rPr>
              <a:t>dočasnom</a:t>
            </a:r>
            <a:r>
              <a:rPr lang="cs-CZ" altLang="sk-SK" sz="3200" b="1" dirty="0" smtClean="0">
                <a:solidFill>
                  <a:srgbClr val="800000"/>
                </a:solidFill>
                <a:latin typeface="Palatino Linotype" pitchFamily="18" charset="0"/>
              </a:rPr>
              <a:t> </a:t>
            </a:r>
            <a:r>
              <a:rPr lang="cs-CZ" altLang="sk-SK" sz="3200" b="1" dirty="0" err="1" smtClean="0">
                <a:solidFill>
                  <a:srgbClr val="800000"/>
                </a:solidFill>
                <a:latin typeface="Palatino Linotype" pitchFamily="18" charset="0"/>
              </a:rPr>
              <a:t>pracovnom</a:t>
            </a:r>
            <a:r>
              <a:rPr lang="cs-CZ" altLang="sk-SK" sz="3200" b="1" dirty="0" smtClean="0">
                <a:solidFill>
                  <a:srgbClr val="800000"/>
                </a:solidFill>
                <a:latin typeface="Palatino Linotype" pitchFamily="18" charset="0"/>
              </a:rPr>
              <a:t> tábore v </a:t>
            </a:r>
            <a:r>
              <a:rPr lang="cs-CZ" altLang="sk-SK" sz="3200" b="1" dirty="0" err="1" smtClean="0">
                <a:solidFill>
                  <a:srgbClr val="800000"/>
                </a:solidFill>
                <a:latin typeface="Palatino Linotype" pitchFamily="18" charset="0"/>
              </a:rPr>
              <a:t>Banskej</a:t>
            </a:r>
            <a:r>
              <a:rPr lang="cs-CZ" altLang="sk-SK" sz="3200" b="1" dirty="0" smtClean="0">
                <a:solidFill>
                  <a:srgbClr val="800000"/>
                </a:solidFill>
                <a:latin typeface="Palatino Linotype" pitchFamily="18" charset="0"/>
              </a:rPr>
              <a:t> Bystrici? </a:t>
            </a:r>
            <a:endParaRPr lang="cs-CZ" altLang="sk-SK" sz="32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18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sz="3200" b="1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15362" name="Text Box 8"/>
          <p:cNvSpPr txBox="1">
            <a:spLocks noChangeArrowheads="1"/>
          </p:cNvSpPr>
          <p:nvPr/>
        </p:nvSpPr>
        <p:spPr bwMode="auto">
          <a:xfrm>
            <a:off x="5783223" y="3429000"/>
            <a:ext cx="17861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2400" b="1">
                <a:solidFill>
                  <a:srgbClr val="008000"/>
                </a:solidFill>
                <a:latin typeface="Palatino Linotype" pitchFamily="18" charset="0"/>
              </a:rPr>
              <a:t>ŠPATNĚ!</a:t>
            </a:r>
            <a:r>
              <a:rPr lang="cs-CZ" altLang="sk-SK" sz="2400" b="1">
                <a:solidFill>
                  <a:srgbClr val="003300"/>
                </a:solidFill>
                <a:latin typeface="Palatino Linotype" pitchFamily="18" charset="0"/>
              </a:rPr>
              <a:t>	</a:t>
            </a:r>
            <a:endParaRPr lang="cs-CZ" altLang="sk-SK" sz="6600" b="1">
              <a:solidFill>
                <a:srgbClr val="003300"/>
              </a:solidFill>
              <a:latin typeface="Palatino Linotype" pitchFamily="18" charset="0"/>
              <a:sym typeface="Wingdings" pitchFamily="2" charset="2"/>
            </a:endParaRPr>
          </a:p>
        </p:txBody>
      </p:sp>
      <p:sp>
        <p:nvSpPr>
          <p:cNvPr id="15363" name="Text Box 14"/>
          <p:cNvSpPr txBox="1">
            <a:spLocks noChangeArrowheads="1"/>
          </p:cNvSpPr>
          <p:nvPr/>
        </p:nvSpPr>
        <p:spPr bwMode="auto">
          <a:xfrm>
            <a:off x="5655238" y="4797426"/>
            <a:ext cx="354981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2000" b="1" dirty="0">
                <a:solidFill>
                  <a:srgbClr val="000000"/>
                </a:solidFill>
                <a:latin typeface="Palatino Linotype" pitchFamily="18" charset="0"/>
              </a:rPr>
              <a:t>SPRÁVNĚ:  </a:t>
            </a:r>
            <a:r>
              <a:rPr lang="cs-CZ" altLang="sk-SK" sz="2000" b="1" dirty="0" smtClean="0">
                <a:solidFill>
                  <a:srgbClr val="000000"/>
                </a:solidFill>
                <a:latin typeface="Palatino Linotype" pitchFamily="18" charset="0"/>
              </a:rPr>
              <a:t>B)Hlinkova garda</a:t>
            </a:r>
            <a:endParaRPr lang="cs-CZ" altLang="sk-SK" sz="2000" b="1" dirty="0">
              <a:solidFill>
                <a:srgbClr val="000000"/>
              </a:solidFill>
            </a:endParaRPr>
          </a:p>
        </p:txBody>
      </p:sp>
      <p:sp>
        <p:nvSpPr>
          <p:cNvPr id="15364" name="Rectangle 15"/>
          <p:cNvSpPr>
            <a:spLocks noChangeArrowheads="1"/>
          </p:cNvSpPr>
          <p:nvPr/>
        </p:nvSpPr>
        <p:spPr bwMode="auto">
          <a:xfrm>
            <a:off x="7760658" y="3141664"/>
            <a:ext cx="80823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sk-SK" sz="7200" b="1">
                <a:solidFill>
                  <a:srgbClr val="008000"/>
                </a:solidFill>
                <a:latin typeface="Palatino Linotype" pitchFamily="18" charset="0"/>
                <a:sym typeface="Wingdings" pitchFamily="2" charset="2"/>
              </a:rPr>
              <a:t></a:t>
            </a:r>
          </a:p>
        </p:txBody>
      </p:sp>
      <p:sp>
        <p:nvSpPr>
          <p:cNvPr id="15365" name="AutoShape 1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0658" y="5734051"/>
            <a:ext cx="1403613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sz="1400" b="1">
                <a:solidFill>
                  <a:srgbClr val="000000"/>
                </a:solidFill>
                <a:latin typeface="Palatino Linotype" pitchFamily="18" charset="0"/>
              </a:rPr>
              <a:t>další otázka</a:t>
            </a:r>
          </a:p>
        </p:txBody>
      </p:sp>
      <p:sp>
        <p:nvSpPr>
          <p:cNvPr id="15366" name="AutoShape 1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655239" y="2133600"/>
            <a:ext cx="3573727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457200" indent="-457200">
              <a:buAutoNum type="alphaUcParenR"/>
            </a:pPr>
            <a:endParaRPr lang="cs-CZ" altLang="sk-SK" sz="2400" b="1" dirty="0" smtClean="0">
              <a:solidFill>
                <a:srgbClr val="000000"/>
              </a:solidFill>
              <a:latin typeface="Palatino Linotype" pitchFamily="18" charset="0"/>
            </a:endParaRPr>
          </a:p>
          <a:p>
            <a:pPr marL="457200" indent="-457200">
              <a:buAutoNum type="alphaUcParenR"/>
            </a:pPr>
            <a:r>
              <a:rPr lang="cs-CZ" altLang="sk-SK" sz="2400" b="1" dirty="0" smtClean="0">
                <a:solidFill>
                  <a:srgbClr val="000000"/>
                </a:solidFill>
                <a:latin typeface="Palatino Linotype" pitchFamily="18" charset="0"/>
              </a:rPr>
              <a:t>A</a:t>
            </a:r>
            <a:r>
              <a:rPr lang="cs-CZ" altLang="sk-SK" sz="2400" b="1" dirty="0">
                <a:solidFill>
                  <a:srgbClr val="000000"/>
                </a:solidFill>
                <a:latin typeface="Palatino Linotype" pitchFamily="18" charset="0"/>
              </a:rPr>
              <a:t>. </a:t>
            </a:r>
            <a:r>
              <a:rPr lang="cs-CZ" altLang="sk-SK" sz="2400" b="1" dirty="0" smtClean="0">
                <a:solidFill>
                  <a:srgbClr val="000000"/>
                </a:solidFill>
                <a:latin typeface="Palatino Linotype" pitchFamily="18" charset="0"/>
              </a:rPr>
              <a:t>Hitler</a:t>
            </a:r>
            <a:endParaRPr lang="cs-CZ" altLang="sk-SK" sz="2400" b="1" dirty="0">
              <a:solidFill>
                <a:srgbClr val="000000"/>
              </a:solidFill>
            </a:endParaRPr>
          </a:p>
          <a:p>
            <a:endParaRPr lang="cs-CZ" altLang="sk-SK" sz="2400" b="1" dirty="0">
              <a:solidFill>
                <a:srgbClr val="000000"/>
              </a:solidFill>
            </a:endParaRPr>
          </a:p>
        </p:txBody>
      </p:sp>
      <p:sp>
        <p:nvSpPr>
          <p:cNvPr id="15367" name="AutoShape 19"/>
          <p:cNvSpPr>
            <a:spLocks noChangeArrowheads="1"/>
          </p:cNvSpPr>
          <p:nvPr/>
        </p:nvSpPr>
        <p:spPr bwMode="auto">
          <a:xfrm>
            <a:off x="1766471" y="573088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b="1" dirty="0" err="1">
                <a:solidFill>
                  <a:srgbClr val="000000"/>
                </a:solidFill>
              </a:rPr>
              <a:t>Dejiny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err="1">
                <a:solidFill>
                  <a:srgbClr val="000000"/>
                </a:solidFill>
              </a:rPr>
              <a:t>židovskej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smtClean="0">
                <a:solidFill>
                  <a:srgbClr val="000000"/>
                </a:solidFill>
              </a:rPr>
              <a:t>komunity</a:t>
            </a:r>
            <a:endParaRPr lang="cs-CZ" altLang="sk-SK" b="1" dirty="0">
              <a:solidFill>
                <a:srgbClr val="000000"/>
              </a:solidFill>
            </a:endParaRPr>
          </a:p>
        </p:txBody>
      </p:sp>
      <p:sp>
        <p:nvSpPr>
          <p:cNvPr id="15368" name="AutoShape 20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lIns="54000" tIns="118800" rIns="54000"/>
          <a:lstStyle/>
          <a:p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1. </a:t>
            </a:r>
            <a:r>
              <a:rPr lang="cs-CZ" altLang="sk-SK" sz="3200" b="1" dirty="0" err="1">
                <a:solidFill>
                  <a:srgbClr val="800000"/>
                </a:solidFill>
                <a:latin typeface="Palatino Linotype" pitchFamily="18" charset="0"/>
              </a:rPr>
              <a:t>Kto</a:t>
            </a:r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 bol na čele v roku 1939 v </a:t>
            </a:r>
            <a:r>
              <a:rPr lang="cs-CZ" altLang="sk-SK" sz="3200" b="1" dirty="0" err="1">
                <a:solidFill>
                  <a:srgbClr val="800000"/>
                </a:solidFill>
                <a:latin typeface="Palatino Linotype" pitchFamily="18" charset="0"/>
              </a:rPr>
              <a:t>dočasnom</a:t>
            </a:r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 </a:t>
            </a:r>
            <a:r>
              <a:rPr lang="cs-CZ" altLang="sk-SK" sz="3200" b="1" dirty="0" err="1">
                <a:solidFill>
                  <a:srgbClr val="800000"/>
                </a:solidFill>
                <a:latin typeface="Palatino Linotype" pitchFamily="18" charset="0"/>
              </a:rPr>
              <a:t>pracovnom</a:t>
            </a:r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 tábore v </a:t>
            </a:r>
            <a:r>
              <a:rPr lang="cs-CZ" altLang="sk-SK" sz="3200" b="1" dirty="0" err="1">
                <a:solidFill>
                  <a:srgbClr val="800000"/>
                </a:solidFill>
                <a:latin typeface="Palatino Linotype" pitchFamily="18" charset="0"/>
              </a:rPr>
              <a:t>Banskej</a:t>
            </a:r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 Bystrici?  </a:t>
            </a:r>
            <a:endParaRPr lang="cs-CZ" altLang="sk-SK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52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sz="3200" b="1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16386" name="AutoShape 6"/>
          <p:cNvSpPr>
            <a:spLocks noChangeArrowheads="1"/>
          </p:cNvSpPr>
          <p:nvPr/>
        </p:nvSpPr>
        <p:spPr bwMode="auto">
          <a:xfrm>
            <a:off x="5591949" y="2133600"/>
            <a:ext cx="3572321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altLang="sk-SK" sz="2400" b="1" dirty="0">
                <a:solidFill>
                  <a:srgbClr val="000000"/>
                </a:solidFill>
                <a:latin typeface="Palatino Linotype" pitchFamily="18" charset="0"/>
              </a:rPr>
              <a:t>B</a:t>
            </a:r>
            <a:r>
              <a:rPr lang="sk-SK" altLang="sk-SK" sz="2400" b="1" dirty="0" smtClean="0">
                <a:solidFill>
                  <a:srgbClr val="000000"/>
                </a:solidFill>
              </a:rPr>
              <a:t>) </a:t>
            </a:r>
            <a:r>
              <a:rPr lang="sk-SK" altLang="sk-SK" sz="2400" b="1" dirty="0" err="1" smtClean="0">
                <a:solidFill>
                  <a:srgbClr val="000000"/>
                </a:solidFill>
              </a:rPr>
              <a:t>Hlinkova</a:t>
            </a:r>
            <a:r>
              <a:rPr lang="sk-SK" altLang="sk-SK" sz="2400" b="1" dirty="0" smtClean="0">
                <a:solidFill>
                  <a:srgbClr val="000000"/>
                </a:solidFill>
              </a:rPr>
              <a:t> garda</a:t>
            </a:r>
            <a:endParaRPr lang="cs-CZ" altLang="sk-SK" sz="2400" b="1" dirty="0">
              <a:solidFill>
                <a:srgbClr val="000000"/>
              </a:solidFill>
            </a:endParaRPr>
          </a:p>
        </p:txBody>
      </p:sp>
      <p:sp>
        <p:nvSpPr>
          <p:cNvPr id="16387" name="Text Box 8"/>
          <p:cNvSpPr txBox="1">
            <a:spLocks noChangeArrowheads="1"/>
          </p:cNvSpPr>
          <p:nvPr/>
        </p:nvSpPr>
        <p:spPr bwMode="auto">
          <a:xfrm>
            <a:off x="5847918" y="3500438"/>
            <a:ext cx="2711589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2800" b="1">
                <a:solidFill>
                  <a:srgbClr val="800000"/>
                </a:solidFill>
                <a:latin typeface="Palatino Linotype" pitchFamily="18" charset="0"/>
              </a:rPr>
              <a:t>SPRÁVNĚ!</a:t>
            </a:r>
            <a:endParaRPr lang="cs-CZ" altLang="sk-SK" sz="3600" b="1">
              <a:solidFill>
                <a:srgbClr val="800000"/>
              </a:solidFill>
              <a:latin typeface="Palatino Linotype" pitchFamily="18" charset="0"/>
              <a:sym typeface="Wingdings" pitchFamily="2" charset="2"/>
            </a:endParaRPr>
          </a:p>
        </p:txBody>
      </p:sp>
      <p:sp>
        <p:nvSpPr>
          <p:cNvPr id="16388" name="Rectangle 15"/>
          <p:cNvSpPr>
            <a:spLocks noChangeArrowheads="1"/>
          </p:cNvSpPr>
          <p:nvPr/>
        </p:nvSpPr>
        <p:spPr bwMode="auto">
          <a:xfrm>
            <a:off x="8399175" y="3284539"/>
            <a:ext cx="80823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7200" b="1">
                <a:solidFill>
                  <a:srgbClr val="800000"/>
                </a:solidFill>
                <a:latin typeface="Palatino Linotype" pitchFamily="18" charset="0"/>
                <a:sym typeface="Wingdings" pitchFamily="2" charset="2"/>
              </a:rPr>
              <a:t></a:t>
            </a:r>
          </a:p>
        </p:txBody>
      </p:sp>
      <p:sp>
        <p:nvSpPr>
          <p:cNvPr id="16389" name="AutoShape 1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0658" y="5734051"/>
            <a:ext cx="1403613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sz="1400" b="1">
                <a:solidFill>
                  <a:srgbClr val="000000"/>
                </a:solidFill>
                <a:latin typeface="Palatino Linotype" pitchFamily="18" charset="0"/>
              </a:rPr>
              <a:t>další otázka</a:t>
            </a:r>
          </a:p>
        </p:txBody>
      </p:sp>
      <p:sp>
        <p:nvSpPr>
          <p:cNvPr id="16390" name="AutoShape 22"/>
          <p:cNvSpPr>
            <a:spLocks noChangeArrowheads="1"/>
          </p:cNvSpPr>
          <p:nvPr/>
        </p:nvSpPr>
        <p:spPr bwMode="auto">
          <a:xfrm>
            <a:off x="1540036" y="414338"/>
            <a:ext cx="6507532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b="1" dirty="0" err="1">
                <a:solidFill>
                  <a:srgbClr val="000000"/>
                </a:solidFill>
              </a:rPr>
              <a:t>Dejiny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err="1">
                <a:solidFill>
                  <a:srgbClr val="000000"/>
                </a:solidFill>
              </a:rPr>
              <a:t>židovskej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smtClean="0">
                <a:solidFill>
                  <a:srgbClr val="000000"/>
                </a:solidFill>
              </a:rPr>
              <a:t>komunity</a:t>
            </a:r>
            <a:endParaRPr lang="cs-CZ" altLang="sk-SK" b="1" dirty="0">
              <a:solidFill>
                <a:srgbClr val="000000"/>
              </a:solidFill>
            </a:endParaRPr>
          </a:p>
        </p:txBody>
      </p:sp>
      <p:sp>
        <p:nvSpPr>
          <p:cNvPr id="16391" name="AutoShape 23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lIns="54000" tIns="118800" rIns="54000"/>
          <a:lstStyle/>
          <a:p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1. </a:t>
            </a:r>
            <a:r>
              <a:rPr lang="cs-CZ" altLang="sk-SK" sz="3200" b="1" dirty="0" err="1">
                <a:solidFill>
                  <a:srgbClr val="800000"/>
                </a:solidFill>
                <a:latin typeface="Palatino Linotype" pitchFamily="18" charset="0"/>
              </a:rPr>
              <a:t>Kto</a:t>
            </a:r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 bol na čele v roku 1939 v </a:t>
            </a:r>
            <a:r>
              <a:rPr lang="cs-CZ" altLang="sk-SK" sz="3200" b="1" dirty="0" err="1">
                <a:solidFill>
                  <a:srgbClr val="800000"/>
                </a:solidFill>
                <a:latin typeface="Palatino Linotype" pitchFamily="18" charset="0"/>
              </a:rPr>
              <a:t>dočasnom</a:t>
            </a:r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 </a:t>
            </a:r>
            <a:r>
              <a:rPr lang="cs-CZ" altLang="sk-SK" sz="3200" b="1" dirty="0" err="1">
                <a:solidFill>
                  <a:srgbClr val="800000"/>
                </a:solidFill>
                <a:latin typeface="Palatino Linotype" pitchFamily="18" charset="0"/>
              </a:rPr>
              <a:t>pracovnom</a:t>
            </a:r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 tábore v </a:t>
            </a:r>
            <a:r>
              <a:rPr lang="cs-CZ" altLang="sk-SK" sz="3200" b="1" dirty="0" err="1">
                <a:solidFill>
                  <a:srgbClr val="800000"/>
                </a:solidFill>
                <a:latin typeface="Palatino Linotype" pitchFamily="18" charset="0"/>
              </a:rPr>
              <a:t>Banskej</a:t>
            </a:r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 Bystrici? </a:t>
            </a:r>
            <a:endParaRPr lang="cs-CZ" altLang="sk-SK" sz="32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1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AutoShape 3"/>
          <p:cNvSpPr>
            <a:spLocks noChangeArrowheads="1"/>
          </p:cNvSpPr>
          <p:nvPr/>
        </p:nvSpPr>
        <p:spPr bwMode="auto">
          <a:xfrm>
            <a:off x="8397769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sz="3200" b="1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17410" name="AutoShape 7"/>
          <p:cNvSpPr>
            <a:spLocks noChangeArrowheads="1"/>
          </p:cNvSpPr>
          <p:nvPr/>
        </p:nvSpPr>
        <p:spPr bwMode="auto">
          <a:xfrm>
            <a:off x="5400675" y="2133600"/>
            <a:ext cx="3891581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altLang="sk-SK" sz="2400" b="1" dirty="0" smtClean="0">
                <a:solidFill>
                  <a:srgbClr val="000000"/>
                </a:solidFill>
                <a:latin typeface="Palatino Linotype" pitchFamily="18" charset="0"/>
              </a:rPr>
              <a:t>C)J. Tiso</a:t>
            </a:r>
            <a:endParaRPr lang="cs-CZ" altLang="sk-SK" sz="2400" b="1" dirty="0">
              <a:solidFill>
                <a:srgbClr val="000000"/>
              </a:solidFill>
            </a:endParaRPr>
          </a:p>
        </p:txBody>
      </p:sp>
      <p:sp>
        <p:nvSpPr>
          <p:cNvPr id="17411" name="Text Box 13"/>
          <p:cNvSpPr txBox="1">
            <a:spLocks noChangeArrowheads="1"/>
          </p:cNvSpPr>
          <p:nvPr/>
        </p:nvSpPr>
        <p:spPr bwMode="auto">
          <a:xfrm>
            <a:off x="5655239" y="3357563"/>
            <a:ext cx="210541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2400" b="1">
                <a:solidFill>
                  <a:srgbClr val="008000"/>
                </a:solidFill>
                <a:latin typeface="Palatino Linotype" pitchFamily="18" charset="0"/>
              </a:rPr>
              <a:t>ŠPATNĚ!</a:t>
            </a:r>
            <a:r>
              <a:rPr lang="cs-CZ" altLang="sk-SK" sz="2400" b="1">
                <a:solidFill>
                  <a:srgbClr val="000000"/>
                </a:solidFill>
                <a:latin typeface="Palatino Linotype" pitchFamily="18" charset="0"/>
              </a:rPr>
              <a:t>	</a:t>
            </a:r>
            <a:endParaRPr lang="cs-CZ" altLang="sk-SK" sz="7200" b="1">
              <a:solidFill>
                <a:srgbClr val="000000"/>
              </a:solidFill>
              <a:latin typeface="Palatino Linotype" pitchFamily="18" charset="0"/>
              <a:sym typeface="Wingdings" pitchFamily="2" charset="2"/>
            </a:endParaRPr>
          </a:p>
        </p:txBody>
      </p:sp>
      <p:sp>
        <p:nvSpPr>
          <p:cNvPr id="17412" name="AutoShape 1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0658" y="5734051"/>
            <a:ext cx="1403613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sz="1400" b="1">
                <a:solidFill>
                  <a:srgbClr val="000000"/>
                </a:solidFill>
                <a:latin typeface="Palatino Linotype" pitchFamily="18" charset="0"/>
              </a:rPr>
              <a:t>další otázka</a:t>
            </a:r>
          </a:p>
        </p:txBody>
      </p:sp>
      <p:sp>
        <p:nvSpPr>
          <p:cNvPr id="17413" name="Rectangle 18"/>
          <p:cNvSpPr>
            <a:spLocks noChangeArrowheads="1"/>
          </p:cNvSpPr>
          <p:nvPr/>
        </p:nvSpPr>
        <p:spPr bwMode="auto">
          <a:xfrm>
            <a:off x="7760658" y="3141664"/>
            <a:ext cx="80823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sk-SK" sz="7200" b="1">
                <a:solidFill>
                  <a:srgbClr val="008000"/>
                </a:solidFill>
                <a:latin typeface="Palatino Linotype" pitchFamily="18" charset="0"/>
                <a:sym typeface="Wingdings" pitchFamily="2" charset="2"/>
              </a:rPr>
              <a:t></a:t>
            </a:r>
          </a:p>
        </p:txBody>
      </p:sp>
      <p:sp>
        <p:nvSpPr>
          <p:cNvPr id="17414" name="Text Box 23"/>
          <p:cNvSpPr txBox="1">
            <a:spLocks noChangeArrowheads="1"/>
          </p:cNvSpPr>
          <p:nvPr/>
        </p:nvSpPr>
        <p:spPr bwMode="auto">
          <a:xfrm>
            <a:off x="5655238" y="4797426"/>
            <a:ext cx="354981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2000" b="1" dirty="0">
                <a:solidFill>
                  <a:srgbClr val="000000"/>
                </a:solidFill>
                <a:latin typeface="Palatino Linotype" pitchFamily="18" charset="0"/>
              </a:rPr>
              <a:t>SPRÁVNĚ:  </a:t>
            </a:r>
            <a:r>
              <a:rPr lang="cs-CZ" altLang="sk-SK" sz="2000" b="1" dirty="0" smtClean="0">
                <a:solidFill>
                  <a:srgbClr val="000000"/>
                </a:solidFill>
                <a:latin typeface="Palatino Linotype" pitchFamily="18" charset="0"/>
              </a:rPr>
              <a:t>B)Hlinkova garda</a:t>
            </a:r>
            <a:endParaRPr lang="cs-CZ" altLang="sk-SK" sz="2000" b="1" dirty="0">
              <a:solidFill>
                <a:srgbClr val="000000"/>
              </a:solidFill>
            </a:endParaRPr>
          </a:p>
        </p:txBody>
      </p:sp>
      <p:sp>
        <p:nvSpPr>
          <p:cNvPr id="17415" name="AutoShape 24"/>
          <p:cNvSpPr>
            <a:spLocks noChangeArrowheads="1"/>
          </p:cNvSpPr>
          <p:nvPr/>
        </p:nvSpPr>
        <p:spPr bwMode="auto">
          <a:xfrm>
            <a:off x="1572384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b="1" dirty="0" err="1">
                <a:solidFill>
                  <a:srgbClr val="000000"/>
                </a:solidFill>
              </a:rPr>
              <a:t>Dejiny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err="1">
                <a:solidFill>
                  <a:srgbClr val="000000"/>
                </a:solidFill>
              </a:rPr>
              <a:t>židovskej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smtClean="0">
                <a:solidFill>
                  <a:srgbClr val="000000"/>
                </a:solidFill>
              </a:rPr>
              <a:t>komunity</a:t>
            </a:r>
            <a:endParaRPr lang="cs-CZ" altLang="sk-SK" b="1" dirty="0">
              <a:solidFill>
                <a:srgbClr val="000000"/>
              </a:solidFill>
            </a:endParaRPr>
          </a:p>
        </p:txBody>
      </p:sp>
      <p:sp>
        <p:nvSpPr>
          <p:cNvPr id="17416" name="AutoShape 25"/>
          <p:cNvSpPr>
            <a:spLocks noChangeArrowheads="1"/>
          </p:cNvSpPr>
          <p:nvPr/>
        </p:nvSpPr>
        <p:spPr bwMode="auto">
          <a:xfrm>
            <a:off x="1596294" y="1903414"/>
            <a:ext cx="3625766" cy="3455987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lIns="54000" tIns="118800" rIns="54000"/>
          <a:lstStyle/>
          <a:p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1. </a:t>
            </a:r>
            <a:r>
              <a:rPr lang="cs-CZ" altLang="sk-SK" sz="3200" b="1" dirty="0" err="1">
                <a:solidFill>
                  <a:srgbClr val="800000"/>
                </a:solidFill>
                <a:latin typeface="Palatino Linotype" pitchFamily="18" charset="0"/>
              </a:rPr>
              <a:t>Kto</a:t>
            </a:r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 bol na čele v roku 1939 v </a:t>
            </a:r>
            <a:r>
              <a:rPr lang="cs-CZ" altLang="sk-SK" sz="3200" b="1" dirty="0" err="1">
                <a:solidFill>
                  <a:srgbClr val="800000"/>
                </a:solidFill>
                <a:latin typeface="Palatino Linotype" pitchFamily="18" charset="0"/>
              </a:rPr>
              <a:t>dočasnom</a:t>
            </a:r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 </a:t>
            </a:r>
            <a:r>
              <a:rPr lang="cs-CZ" altLang="sk-SK" sz="3200" b="1" dirty="0" err="1">
                <a:solidFill>
                  <a:srgbClr val="800000"/>
                </a:solidFill>
                <a:latin typeface="Palatino Linotype" pitchFamily="18" charset="0"/>
              </a:rPr>
              <a:t>pracovnom</a:t>
            </a:r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 tábore v </a:t>
            </a:r>
            <a:r>
              <a:rPr lang="cs-CZ" altLang="sk-SK" sz="3200" b="1" dirty="0" err="1">
                <a:solidFill>
                  <a:srgbClr val="800000"/>
                </a:solidFill>
                <a:latin typeface="Palatino Linotype" pitchFamily="18" charset="0"/>
              </a:rPr>
              <a:t>Banskej</a:t>
            </a:r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 Bystrici? </a:t>
            </a:r>
            <a:endParaRPr lang="cs-CZ" altLang="sk-SK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62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sz="3200" b="1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18434" name="AutoShape 4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lIns="54000" tIns="118800" rIns="54000"/>
          <a:lstStyle/>
          <a:p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2. </a:t>
            </a:r>
            <a:r>
              <a:rPr lang="sk-SK" altLang="sk-SK" sz="3200" b="1" dirty="0">
                <a:solidFill>
                  <a:srgbClr val="800000"/>
                </a:solidFill>
              </a:rPr>
              <a:t>Čo sa stalo 15. mája 1942?</a:t>
            </a:r>
            <a:endParaRPr lang="cs-CZ" altLang="sk-SK" sz="3200" b="1" dirty="0">
              <a:solidFill>
                <a:srgbClr val="800000"/>
              </a:solidFill>
            </a:endParaRPr>
          </a:p>
        </p:txBody>
      </p:sp>
      <p:sp>
        <p:nvSpPr>
          <p:cNvPr id="18435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594762" y="1896453"/>
            <a:ext cx="3937992" cy="1096963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altLang="sk-SK" dirty="0">
                <a:solidFill>
                  <a:srgbClr val="000000"/>
                </a:solidFill>
                <a:latin typeface="+mj-lt"/>
              </a:rPr>
              <a:t>A</a:t>
            </a:r>
            <a:r>
              <a:rPr lang="cs-CZ" altLang="sk-SK" dirty="0" smtClean="0">
                <a:solidFill>
                  <a:srgbClr val="000000"/>
                </a:solidFill>
                <a:latin typeface="+mj-lt"/>
              </a:rPr>
              <a:t>) Snem </a:t>
            </a:r>
            <a:r>
              <a:rPr lang="cs-CZ" altLang="sk-SK" dirty="0">
                <a:solidFill>
                  <a:srgbClr val="000000"/>
                </a:solidFill>
                <a:latin typeface="+mj-lt"/>
              </a:rPr>
              <a:t>S</a:t>
            </a:r>
            <a:r>
              <a:rPr lang="sk-SK" altLang="sk-SK" dirty="0">
                <a:solidFill>
                  <a:srgbClr val="000000"/>
                </a:solidFill>
                <a:latin typeface="+mj-lt"/>
              </a:rPr>
              <a:t>R prerokoval </a:t>
            </a:r>
          </a:p>
          <a:p>
            <a:r>
              <a:rPr lang="sk-SK" altLang="sk-SK" dirty="0">
                <a:solidFill>
                  <a:srgbClr val="000000"/>
                </a:solidFill>
                <a:latin typeface="+mj-lt"/>
              </a:rPr>
              <a:t>ústavný zákon o </a:t>
            </a:r>
            <a:r>
              <a:rPr lang="sk-SK" altLang="sk-SK" dirty="0" err="1">
                <a:solidFill>
                  <a:srgbClr val="000000"/>
                </a:solidFill>
                <a:latin typeface="+mj-lt"/>
              </a:rPr>
              <a:t>vystahovaní</a:t>
            </a:r>
            <a:endParaRPr lang="sk-SK" altLang="sk-SK" dirty="0">
              <a:solidFill>
                <a:srgbClr val="000000"/>
              </a:solidFill>
              <a:latin typeface="+mj-lt"/>
            </a:endParaRPr>
          </a:p>
          <a:p>
            <a:r>
              <a:rPr lang="sk-SK" altLang="sk-SK" dirty="0">
                <a:solidFill>
                  <a:srgbClr val="000000"/>
                </a:solidFill>
                <a:latin typeface="+mj-lt"/>
              </a:rPr>
              <a:t>židov</a:t>
            </a:r>
            <a:endParaRPr lang="cs-CZ" altLang="sk-SK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8438" name="AutoShape 9"/>
          <p:cNvSpPr>
            <a:spLocks noChangeArrowheads="1"/>
          </p:cNvSpPr>
          <p:nvPr/>
        </p:nvSpPr>
        <p:spPr bwMode="auto">
          <a:xfrm>
            <a:off x="1572384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b="1" dirty="0" err="1">
                <a:solidFill>
                  <a:srgbClr val="000000"/>
                </a:solidFill>
              </a:rPr>
              <a:t>Dejiny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err="1">
                <a:solidFill>
                  <a:srgbClr val="000000"/>
                </a:solidFill>
              </a:rPr>
              <a:t>židovskej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smtClean="0">
                <a:solidFill>
                  <a:srgbClr val="000000"/>
                </a:solidFill>
              </a:rPr>
              <a:t>komunity</a:t>
            </a:r>
            <a:endParaRPr lang="cs-CZ" altLang="sk-SK" b="1" dirty="0">
              <a:solidFill>
                <a:srgbClr val="000000"/>
              </a:solidFill>
            </a:endParaRPr>
          </a:p>
        </p:txBody>
      </p:sp>
      <p:sp>
        <p:nvSpPr>
          <p:cNvPr id="18444" name="AutoShap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594762" y="3438525"/>
            <a:ext cx="3921115" cy="1036638"/>
          </a:xfrm>
          <a:prstGeom prst="flowChartAlternateProcess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k-SK" dirty="0"/>
              <a:t>B) Bol postavený židovský cintorín</a:t>
            </a:r>
          </a:p>
        </p:txBody>
      </p:sp>
      <p:sp>
        <p:nvSpPr>
          <p:cNvPr id="18445" name="AutoShape 1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632735" y="5014790"/>
            <a:ext cx="3845168" cy="1206500"/>
          </a:xfrm>
          <a:prstGeom prst="flowChartAlternateProcess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k-SK"/>
              <a:t>C) Vytvorila sa komisia pre riešenie </a:t>
            </a:r>
          </a:p>
          <a:p>
            <a:pPr algn="ctr"/>
            <a:r>
              <a:rPr lang="sk-SK"/>
              <a:t>židovských otázok</a:t>
            </a:r>
          </a:p>
        </p:txBody>
      </p:sp>
    </p:spTree>
    <p:extLst>
      <p:ext uri="{BB962C8B-B14F-4D97-AF65-F5344CB8AC3E}">
        <p14:creationId xmlns:p14="http://schemas.microsoft.com/office/powerpoint/2010/main" val="180855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281293" y="476672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4969769" y="2060997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Holokaustu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112643" y="3284963"/>
            <a:ext cx="1871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AutoShape 1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489131" y="5661450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7489130" y="3069063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5257105" y="4580363"/>
            <a:ext cx="4006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A) 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SNP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504132" y="476672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445395" y="1987972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3.BB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sa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stala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útočiskom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pre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židov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po vypuknutí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k-SK" altLang="sk-SK" sz="3200" b="1">
                <a:solidFill>
                  <a:srgbClr val="000000"/>
                </a:solidFill>
              </a:rPr>
              <a:t>B</a:t>
            </a:r>
            <a:endParaRPr lang="cs-CZ" altLang="sk-SK" sz="3200" b="1">
              <a:solidFill>
                <a:srgbClr val="000000"/>
              </a:solidFill>
            </a:endParaRPr>
          </a:p>
        </p:txBody>
      </p:sp>
      <p:sp>
        <p:nvSpPr>
          <p:cNvPr id="19458" name="Text Box 11"/>
          <p:cNvSpPr txBox="1">
            <a:spLocks noChangeArrowheads="1"/>
          </p:cNvSpPr>
          <p:nvPr/>
        </p:nvSpPr>
        <p:spPr bwMode="auto">
          <a:xfrm>
            <a:off x="5783223" y="3429001"/>
            <a:ext cx="2711589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2800" b="1">
                <a:solidFill>
                  <a:srgbClr val="800000"/>
                </a:solidFill>
                <a:latin typeface="Palatino Linotype" pitchFamily="18" charset="0"/>
              </a:rPr>
              <a:t>SPRÁVNĚ!</a:t>
            </a:r>
            <a:endParaRPr lang="cs-CZ" altLang="sk-SK" sz="3600" b="1">
              <a:solidFill>
                <a:srgbClr val="800000"/>
              </a:solidFill>
              <a:latin typeface="Palatino Linotype" pitchFamily="18" charset="0"/>
              <a:sym typeface="Wingdings" pitchFamily="2" charset="2"/>
            </a:endParaRPr>
          </a:p>
        </p:txBody>
      </p:sp>
      <p:sp>
        <p:nvSpPr>
          <p:cNvPr id="19459" name="Rectangle 12"/>
          <p:cNvSpPr>
            <a:spLocks noChangeArrowheads="1"/>
          </p:cNvSpPr>
          <p:nvPr/>
        </p:nvSpPr>
        <p:spPr bwMode="auto">
          <a:xfrm>
            <a:off x="8335886" y="3213100"/>
            <a:ext cx="80823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7200" b="1">
                <a:solidFill>
                  <a:srgbClr val="800000"/>
                </a:solidFill>
                <a:latin typeface="Palatino Linotype" pitchFamily="18" charset="0"/>
                <a:sym typeface="Wingdings" pitchFamily="2" charset="2"/>
              </a:rPr>
              <a:t></a:t>
            </a:r>
          </a:p>
        </p:txBody>
      </p:sp>
      <p:sp>
        <p:nvSpPr>
          <p:cNvPr id="19460" name="AutoShape 1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0658" y="5734051"/>
            <a:ext cx="1403613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sz="1400" b="1">
                <a:solidFill>
                  <a:srgbClr val="000000"/>
                </a:solidFill>
                <a:latin typeface="Palatino Linotype" pitchFamily="18" charset="0"/>
              </a:rPr>
              <a:t>další otázka</a:t>
            </a:r>
          </a:p>
        </p:txBody>
      </p:sp>
      <p:sp>
        <p:nvSpPr>
          <p:cNvPr id="19461" name="AutoShape 1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528661" y="1804988"/>
            <a:ext cx="4013939" cy="104775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b="1">
                <a:solidFill>
                  <a:srgbClr val="000000"/>
                </a:solidFill>
              </a:rPr>
              <a:t>A)Snem S</a:t>
            </a:r>
            <a:r>
              <a:rPr lang="sk-SK" altLang="sk-SK" b="1">
                <a:solidFill>
                  <a:srgbClr val="000000"/>
                </a:solidFill>
              </a:rPr>
              <a:t>R prerokoval </a:t>
            </a:r>
          </a:p>
          <a:p>
            <a:pPr algn="ctr"/>
            <a:r>
              <a:rPr lang="sk-SK" altLang="sk-SK" b="1">
                <a:solidFill>
                  <a:srgbClr val="000000"/>
                </a:solidFill>
              </a:rPr>
              <a:t>ústavný zákon o vysťahovaní</a:t>
            </a:r>
          </a:p>
          <a:p>
            <a:pPr algn="ctr"/>
            <a:r>
              <a:rPr lang="sk-SK" altLang="sk-SK" b="1">
                <a:solidFill>
                  <a:srgbClr val="000000"/>
                </a:solidFill>
              </a:rPr>
              <a:t>židov</a:t>
            </a:r>
            <a:endParaRPr lang="cs-CZ" altLang="sk-SK" b="1">
              <a:solidFill>
                <a:srgbClr val="000000"/>
              </a:solidFill>
            </a:endParaRPr>
          </a:p>
        </p:txBody>
      </p:sp>
      <p:sp>
        <p:nvSpPr>
          <p:cNvPr id="19462" name="AutoShape 19"/>
          <p:cNvSpPr>
            <a:spLocks noChangeArrowheads="1"/>
          </p:cNvSpPr>
          <p:nvPr/>
        </p:nvSpPr>
        <p:spPr bwMode="auto">
          <a:xfrm>
            <a:off x="1572384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b="1" dirty="0" err="1">
                <a:solidFill>
                  <a:srgbClr val="000000"/>
                </a:solidFill>
              </a:rPr>
              <a:t>Dejiny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err="1">
                <a:solidFill>
                  <a:srgbClr val="000000"/>
                </a:solidFill>
              </a:rPr>
              <a:t>židovskej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smtClean="0">
                <a:solidFill>
                  <a:srgbClr val="000000"/>
                </a:solidFill>
              </a:rPr>
              <a:t>komunity</a:t>
            </a:r>
            <a:endParaRPr lang="cs-CZ" altLang="sk-SK" b="1" dirty="0">
              <a:solidFill>
                <a:srgbClr val="000000"/>
              </a:solidFill>
            </a:endParaRPr>
          </a:p>
        </p:txBody>
      </p:sp>
      <p:sp>
        <p:nvSpPr>
          <p:cNvPr id="19463" name="AutoShape 20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lIns="54000" tIns="118800" rIns="54000"/>
          <a:lstStyle/>
          <a:p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2. </a:t>
            </a:r>
            <a:r>
              <a:rPr lang="sk-SK" altLang="sk-SK" sz="3200" b="1" dirty="0">
                <a:solidFill>
                  <a:srgbClr val="800000"/>
                </a:solidFill>
              </a:rPr>
              <a:t>Čo sa stalo 15. mája 1942?</a:t>
            </a:r>
            <a:endParaRPr lang="cs-CZ" altLang="sk-SK" sz="32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07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sz="3200" b="1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20482" name="AutoShape 10"/>
          <p:cNvSpPr>
            <a:spLocks noChangeArrowheads="1"/>
          </p:cNvSpPr>
          <p:nvPr/>
        </p:nvSpPr>
        <p:spPr bwMode="auto">
          <a:xfrm>
            <a:off x="5507564" y="2252664"/>
            <a:ext cx="3700307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sk-SK"/>
              <a:t>B) Bol postavený židovský cintorín</a:t>
            </a:r>
            <a:endParaRPr lang="cs-CZ" altLang="sk-SK"/>
          </a:p>
        </p:txBody>
      </p:sp>
      <p:sp>
        <p:nvSpPr>
          <p:cNvPr id="20483" name="Text Box 12"/>
          <p:cNvSpPr txBox="1">
            <a:spLocks noChangeArrowheads="1"/>
          </p:cNvSpPr>
          <p:nvPr/>
        </p:nvSpPr>
        <p:spPr bwMode="auto">
          <a:xfrm>
            <a:off x="5655239" y="3500438"/>
            <a:ext cx="17861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2400" b="1">
                <a:solidFill>
                  <a:srgbClr val="008000"/>
                </a:solidFill>
                <a:latin typeface="Palatino Linotype" pitchFamily="18" charset="0"/>
              </a:rPr>
              <a:t>ŠPATNĚ!	</a:t>
            </a:r>
            <a:endParaRPr lang="cs-CZ" altLang="sk-SK" sz="7200" b="1">
              <a:solidFill>
                <a:srgbClr val="008000"/>
              </a:solidFill>
              <a:latin typeface="Palatino Linotype" pitchFamily="18" charset="0"/>
              <a:sym typeface="Wingdings" pitchFamily="2" charset="2"/>
            </a:endParaRPr>
          </a:p>
        </p:txBody>
      </p:sp>
      <p:sp>
        <p:nvSpPr>
          <p:cNvPr id="20484" name="Text Box 13"/>
          <p:cNvSpPr txBox="1">
            <a:spLocks noChangeArrowheads="1"/>
          </p:cNvSpPr>
          <p:nvPr/>
        </p:nvSpPr>
        <p:spPr bwMode="auto">
          <a:xfrm>
            <a:off x="5655238" y="4652964"/>
            <a:ext cx="3549819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sk-SK" sz="2000" b="1" dirty="0">
                <a:solidFill>
                  <a:srgbClr val="000000"/>
                </a:solidFill>
                <a:latin typeface="Palatino Linotype" pitchFamily="18" charset="0"/>
              </a:rPr>
              <a:t>SPRÁVNĚ: </a:t>
            </a:r>
            <a:r>
              <a:rPr lang="cs-CZ" altLang="sk-SK" b="1" dirty="0">
                <a:solidFill>
                  <a:srgbClr val="000000"/>
                </a:solidFill>
              </a:rPr>
              <a:t>A)Snem S</a:t>
            </a:r>
            <a:r>
              <a:rPr lang="sk-SK" altLang="sk-SK" b="1" dirty="0">
                <a:solidFill>
                  <a:srgbClr val="000000"/>
                </a:solidFill>
              </a:rPr>
              <a:t>R prerokoval </a:t>
            </a:r>
          </a:p>
          <a:p>
            <a:r>
              <a:rPr lang="sk-SK" altLang="sk-SK" b="1" dirty="0">
                <a:solidFill>
                  <a:srgbClr val="000000"/>
                </a:solidFill>
              </a:rPr>
              <a:t>ústavný zákon o </a:t>
            </a:r>
            <a:r>
              <a:rPr lang="sk-SK" altLang="sk-SK" b="1" dirty="0" err="1">
                <a:solidFill>
                  <a:srgbClr val="000000"/>
                </a:solidFill>
              </a:rPr>
              <a:t>vystahovaní</a:t>
            </a:r>
            <a:endParaRPr lang="sk-SK" altLang="sk-SK" b="1" dirty="0">
              <a:solidFill>
                <a:srgbClr val="000000"/>
              </a:solidFill>
            </a:endParaRPr>
          </a:p>
          <a:p>
            <a:r>
              <a:rPr lang="sk-SK" altLang="sk-SK" b="1" dirty="0">
                <a:solidFill>
                  <a:srgbClr val="000000"/>
                </a:solidFill>
              </a:rPr>
              <a:t>židov</a:t>
            </a:r>
            <a:endParaRPr lang="cs-CZ" altLang="sk-SK" b="1" dirty="0">
              <a:solidFill>
                <a:srgbClr val="000000"/>
              </a:solidFill>
            </a:endParaRPr>
          </a:p>
        </p:txBody>
      </p:sp>
      <p:sp>
        <p:nvSpPr>
          <p:cNvPr id="20485" name="AutoShape 1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0658" y="5734051"/>
            <a:ext cx="1403613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sz="1400" b="1">
                <a:solidFill>
                  <a:srgbClr val="000000"/>
                </a:solidFill>
                <a:latin typeface="Palatino Linotype" pitchFamily="18" charset="0"/>
              </a:rPr>
              <a:t>další otázka</a:t>
            </a:r>
          </a:p>
        </p:txBody>
      </p:sp>
      <p:sp>
        <p:nvSpPr>
          <p:cNvPr id="20486" name="Rectangle 17"/>
          <p:cNvSpPr>
            <a:spLocks noChangeArrowheads="1"/>
          </p:cNvSpPr>
          <p:nvPr/>
        </p:nvSpPr>
        <p:spPr bwMode="auto">
          <a:xfrm>
            <a:off x="7760658" y="3141664"/>
            <a:ext cx="80823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sk-SK" sz="7200" b="1">
                <a:solidFill>
                  <a:srgbClr val="008000"/>
                </a:solidFill>
                <a:latin typeface="Palatino Linotype" pitchFamily="18" charset="0"/>
                <a:sym typeface="Wingdings" pitchFamily="2" charset="2"/>
              </a:rPr>
              <a:t></a:t>
            </a:r>
          </a:p>
        </p:txBody>
      </p:sp>
      <p:sp>
        <p:nvSpPr>
          <p:cNvPr id="20487" name="AutoShape 20"/>
          <p:cNvSpPr>
            <a:spLocks noChangeArrowheads="1"/>
          </p:cNvSpPr>
          <p:nvPr/>
        </p:nvSpPr>
        <p:spPr bwMode="auto">
          <a:xfrm>
            <a:off x="1281254" y="573088"/>
            <a:ext cx="6507532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b="1" dirty="0" err="1">
                <a:solidFill>
                  <a:srgbClr val="000000"/>
                </a:solidFill>
              </a:rPr>
              <a:t>Dejiny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err="1">
                <a:solidFill>
                  <a:srgbClr val="000000"/>
                </a:solidFill>
              </a:rPr>
              <a:t>židovskej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smtClean="0">
                <a:solidFill>
                  <a:srgbClr val="000000"/>
                </a:solidFill>
              </a:rPr>
              <a:t>komunity</a:t>
            </a:r>
            <a:endParaRPr lang="cs-CZ" altLang="sk-SK" b="1" dirty="0">
              <a:solidFill>
                <a:srgbClr val="000000"/>
              </a:solidFill>
            </a:endParaRPr>
          </a:p>
        </p:txBody>
      </p:sp>
      <p:sp>
        <p:nvSpPr>
          <p:cNvPr id="20488" name="AutoShape 21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lIns="54000" tIns="118800" rIns="54000"/>
          <a:lstStyle/>
          <a:p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2. </a:t>
            </a:r>
            <a:r>
              <a:rPr lang="sk-SK" altLang="sk-SK" sz="3200" b="1" dirty="0">
                <a:solidFill>
                  <a:srgbClr val="800000"/>
                </a:solidFill>
              </a:rPr>
              <a:t>Čo sa stalo 15. mája 1942?</a:t>
            </a:r>
            <a:endParaRPr lang="cs-CZ" altLang="sk-SK" sz="32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58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sz="3200" b="1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21506" name="AutoShape 5"/>
          <p:cNvSpPr>
            <a:spLocks noChangeArrowheads="1"/>
          </p:cNvSpPr>
          <p:nvPr/>
        </p:nvSpPr>
        <p:spPr bwMode="auto">
          <a:xfrm>
            <a:off x="5614452" y="2108200"/>
            <a:ext cx="3700307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k-SK"/>
              <a:t>C) Vytvorila sa komisia pre riešenie </a:t>
            </a:r>
          </a:p>
          <a:p>
            <a:pPr algn="ctr"/>
            <a:r>
              <a:rPr lang="sk-SK"/>
              <a:t>židovských otázok</a:t>
            </a:r>
            <a:endParaRPr lang="cs-CZ" altLang="sk-SK"/>
          </a:p>
        </p:txBody>
      </p:sp>
      <p:sp>
        <p:nvSpPr>
          <p:cNvPr id="21507" name="Text Box 7"/>
          <p:cNvSpPr txBox="1">
            <a:spLocks noChangeArrowheads="1"/>
          </p:cNvSpPr>
          <p:nvPr/>
        </p:nvSpPr>
        <p:spPr bwMode="auto">
          <a:xfrm>
            <a:off x="5591949" y="3357563"/>
            <a:ext cx="18508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2400" b="1">
                <a:solidFill>
                  <a:srgbClr val="008000"/>
                </a:solidFill>
                <a:latin typeface="Palatino Linotype" pitchFamily="18" charset="0"/>
              </a:rPr>
              <a:t>ŠPATNĚ!</a:t>
            </a:r>
            <a:r>
              <a:rPr lang="cs-CZ" altLang="sk-SK" sz="2400" b="1">
                <a:solidFill>
                  <a:srgbClr val="000000"/>
                </a:solidFill>
                <a:latin typeface="Palatino Linotype" pitchFamily="18" charset="0"/>
              </a:rPr>
              <a:t>	</a:t>
            </a:r>
            <a:endParaRPr lang="cs-CZ" altLang="sk-SK" sz="7200" b="1">
              <a:solidFill>
                <a:srgbClr val="000000"/>
              </a:solidFill>
              <a:latin typeface="Palatino Linotype" pitchFamily="18" charset="0"/>
              <a:sym typeface="Wingdings" pitchFamily="2" charset="2"/>
            </a:endParaRPr>
          </a:p>
        </p:txBody>
      </p:sp>
      <p:sp>
        <p:nvSpPr>
          <p:cNvPr id="21508" name="AutoShape 1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0658" y="5734051"/>
            <a:ext cx="1403613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sz="1400" b="1">
                <a:solidFill>
                  <a:srgbClr val="000000"/>
                </a:solidFill>
                <a:latin typeface="Palatino Linotype" pitchFamily="18" charset="0"/>
              </a:rPr>
              <a:t>další otázka</a:t>
            </a:r>
          </a:p>
        </p:txBody>
      </p:sp>
      <p:sp>
        <p:nvSpPr>
          <p:cNvPr id="21509" name="Rectangle 12"/>
          <p:cNvSpPr>
            <a:spLocks noChangeArrowheads="1"/>
          </p:cNvSpPr>
          <p:nvPr/>
        </p:nvSpPr>
        <p:spPr bwMode="auto">
          <a:xfrm>
            <a:off x="7760658" y="3141664"/>
            <a:ext cx="80823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sk-SK" sz="7200" b="1">
                <a:solidFill>
                  <a:srgbClr val="008000"/>
                </a:solidFill>
                <a:latin typeface="Palatino Linotype" pitchFamily="18" charset="0"/>
                <a:sym typeface="Wingdings" pitchFamily="2" charset="2"/>
              </a:rPr>
              <a:t></a:t>
            </a:r>
          </a:p>
        </p:txBody>
      </p:sp>
      <p:sp>
        <p:nvSpPr>
          <p:cNvPr id="21510" name="Text Box 15"/>
          <p:cNvSpPr txBox="1">
            <a:spLocks noChangeArrowheads="1"/>
          </p:cNvSpPr>
          <p:nvPr/>
        </p:nvSpPr>
        <p:spPr bwMode="auto">
          <a:xfrm>
            <a:off x="5655238" y="4652964"/>
            <a:ext cx="3549819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sk-SK" sz="2000" b="1" dirty="0">
                <a:solidFill>
                  <a:srgbClr val="000000"/>
                </a:solidFill>
                <a:latin typeface="Palatino Linotype" pitchFamily="18" charset="0"/>
              </a:rPr>
              <a:t>SPRÁVNĚ: </a:t>
            </a:r>
            <a:r>
              <a:rPr lang="cs-CZ" altLang="sk-SK" b="1" dirty="0">
                <a:solidFill>
                  <a:srgbClr val="000000"/>
                </a:solidFill>
              </a:rPr>
              <a:t>A)Snem S</a:t>
            </a:r>
            <a:r>
              <a:rPr lang="sk-SK" altLang="sk-SK" b="1" dirty="0">
                <a:solidFill>
                  <a:srgbClr val="000000"/>
                </a:solidFill>
              </a:rPr>
              <a:t>R prerokoval </a:t>
            </a:r>
          </a:p>
          <a:p>
            <a:r>
              <a:rPr lang="sk-SK" altLang="sk-SK" b="1" dirty="0">
                <a:solidFill>
                  <a:srgbClr val="000000"/>
                </a:solidFill>
              </a:rPr>
              <a:t>ústavný zákon o </a:t>
            </a:r>
            <a:r>
              <a:rPr lang="sk-SK" altLang="sk-SK" b="1" dirty="0" err="1">
                <a:solidFill>
                  <a:srgbClr val="000000"/>
                </a:solidFill>
              </a:rPr>
              <a:t>vystahovaní</a:t>
            </a:r>
            <a:endParaRPr lang="sk-SK" altLang="sk-SK" b="1" dirty="0">
              <a:solidFill>
                <a:srgbClr val="000000"/>
              </a:solidFill>
            </a:endParaRPr>
          </a:p>
          <a:p>
            <a:r>
              <a:rPr lang="sk-SK" altLang="sk-SK" b="1" dirty="0">
                <a:solidFill>
                  <a:srgbClr val="000000"/>
                </a:solidFill>
              </a:rPr>
              <a:t>židov</a:t>
            </a:r>
            <a:endParaRPr lang="cs-CZ" altLang="sk-SK" b="1" dirty="0">
              <a:solidFill>
                <a:srgbClr val="000000"/>
              </a:solidFill>
            </a:endParaRPr>
          </a:p>
        </p:txBody>
      </p:sp>
      <p:sp>
        <p:nvSpPr>
          <p:cNvPr id="21511" name="AutoShape 16"/>
          <p:cNvSpPr>
            <a:spLocks noChangeArrowheads="1"/>
          </p:cNvSpPr>
          <p:nvPr/>
        </p:nvSpPr>
        <p:spPr bwMode="auto">
          <a:xfrm>
            <a:off x="1572384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b="1" dirty="0" err="1">
                <a:solidFill>
                  <a:srgbClr val="000000"/>
                </a:solidFill>
              </a:rPr>
              <a:t>Dejiny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err="1">
                <a:solidFill>
                  <a:srgbClr val="000000"/>
                </a:solidFill>
              </a:rPr>
              <a:t>židovskej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smtClean="0">
                <a:solidFill>
                  <a:srgbClr val="000000"/>
                </a:solidFill>
              </a:rPr>
              <a:t>komunity</a:t>
            </a:r>
            <a:endParaRPr lang="cs-CZ" altLang="sk-SK" b="1" dirty="0">
              <a:solidFill>
                <a:srgbClr val="000000"/>
              </a:solidFill>
            </a:endParaRPr>
          </a:p>
        </p:txBody>
      </p:sp>
      <p:sp>
        <p:nvSpPr>
          <p:cNvPr id="21512" name="AutoShape 17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lIns="54000" tIns="118800" rIns="54000"/>
          <a:lstStyle/>
          <a:p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2. </a:t>
            </a:r>
            <a:r>
              <a:rPr lang="sk-SK" altLang="sk-SK" sz="3200" b="1" dirty="0">
                <a:solidFill>
                  <a:srgbClr val="800000"/>
                </a:solidFill>
              </a:rPr>
              <a:t>Čo sa stalo 15. mája 1942?</a:t>
            </a:r>
            <a:endParaRPr lang="cs-CZ" altLang="sk-SK" sz="32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48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k-SK" altLang="sk-SK" sz="3200" b="1">
                <a:solidFill>
                  <a:srgbClr val="000000"/>
                </a:solidFill>
              </a:rPr>
              <a:t>B</a:t>
            </a:r>
            <a:endParaRPr lang="cs-CZ" altLang="sk-SK" sz="3200" b="1">
              <a:solidFill>
                <a:srgbClr val="000000"/>
              </a:solidFill>
            </a:endParaRPr>
          </a:p>
        </p:txBody>
      </p:sp>
      <p:sp>
        <p:nvSpPr>
          <p:cNvPr id="22530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691805" y="2122489"/>
            <a:ext cx="3700306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sk-SK" altLang="sk-SK" sz="2400" b="1">
                <a:solidFill>
                  <a:srgbClr val="000000"/>
                </a:solidFill>
              </a:rPr>
              <a:t>A) Arizácii</a:t>
            </a:r>
            <a:endParaRPr lang="cs-CZ" altLang="sk-SK" sz="2400" b="1">
              <a:solidFill>
                <a:srgbClr val="000000"/>
              </a:solidFill>
            </a:endParaRPr>
          </a:p>
        </p:txBody>
      </p:sp>
      <p:sp>
        <p:nvSpPr>
          <p:cNvPr id="22531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691805" y="3429001"/>
            <a:ext cx="3700306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altLang="sk-SK" sz="2400" b="1" dirty="0">
                <a:solidFill>
                  <a:srgbClr val="000000"/>
                </a:solidFill>
                <a:latin typeface="Palatino Linotype" pitchFamily="18" charset="0"/>
              </a:rPr>
              <a:t>B)</a:t>
            </a:r>
            <a:r>
              <a:rPr lang="cs-CZ" altLang="sk-SK" sz="2400" b="1" dirty="0">
                <a:solidFill>
                  <a:srgbClr val="000000"/>
                </a:solidFill>
              </a:rPr>
              <a:t> </a:t>
            </a:r>
            <a:r>
              <a:rPr lang="cs-CZ" altLang="sk-SK" sz="2400" b="1" dirty="0" err="1">
                <a:solidFill>
                  <a:srgbClr val="000000"/>
                </a:solidFill>
              </a:rPr>
              <a:t>Kri</a:t>
            </a:r>
            <a:r>
              <a:rPr lang="sk-SK" altLang="sk-SK" sz="2400" b="1" dirty="0">
                <a:solidFill>
                  <a:srgbClr val="000000"/>
                </a:solidFill>
              </a:rPr>
              <a:t>š</a:t>
            </a:r>
            <a:r>
              <a:rPr lang="cs-CZ" altLang="sk-SK" sz="2400" b="1" dirty="0" err="1">
                <a:solidFill>
                  <a:srgbClr val="000000"/>
                </a:solidFill>
              </a:rPr>
              <a:t>táľovej</a:t>
            </a:r>
            <a:r>
              <a:rPr lang="cs-CZ" altLang="sk-SK" sz="2400" b="1" dirty="0">
                <a:solidFill>
                  <a:srgbClr val="000000"/>
                </a:solidFill>
              </a:rPr>
              <a:t> noci</a:t>
            </a:r>
          </a:p>
        </p:txBody>
      </p:sp>
      <p:sp>
        <p:nvSpPr>
          <p:cNvPr id="22532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636955" y="4675189"/>
            <a:ext cx="3700307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altLang="sk-SK" sz="2400" b="1">
                <a:solidFill>
                  <a:srgbClr val="000000"/>
                </a:solidFill>
              </a:rPr>
              <a:t>C</a:t>
            </a:r>
            <a:r>
              <a:rPr lang="sk-SK" altLang="sk-SK" sz="2400" b="1">
                <a:solidFill>
                  <a:srgbClr val="000000"/>
                </a:solidFill>
              </a:rPr>
              <a:t>) Deportácii </a:t>
            </a:r>
            <a:endParaRPr lang="cs-CZ" altLang="sk-SK" sz="2400" b="1">
              <a:solidFill>
                <a:srgbClr val="000000"/>
              </a:solidFill>
            </a:endParaRPr>
          </a:p>
        </p:txBody>
      </p:sp>
      <p:sp>
        <p:nvSpPr>
          <p:cNvPr id="22533" name="AutoShape 9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lIns="54000" tIns="118800" rIns="54000"/>
          <a:lstStyle/>
          <a:p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3. </a:t>
            </a:r>
            <a:r>
              <a:rPr lang="cs-CZ" altLang="sk-SK" sz="3200" b="1" dirty="0">
                <a:solidFill>
                  <a:srgbClr val="800000"/>
                </a:solidFill>
              </a:rPr>
              <a:t>K </a:t>
            </a:r>
            <a:r>
              <a:rPr lang="cs-CZ" altLang="sk-SK" sz="3200" b="1" dirty="0" err="1">
                <a:solidFill>
                  <a:srgbClr val="800000"/>
                </a:solidFill>
              </a:rPr>
              <a:t>zak</a:t>
            </a:r>
            <a:r>
              <a:rPr lang="sk-SK" altLang="sk-SK" sz="3200" b="1" dirty="0">
                <a:solidFill>
                  <a:srgbClr val="800000"/>
                </a:solidFill>
              </a:rPr>
              <a:t>a</a:t>
            </a:r>
            <a:r>
              <a:rPr lang="cs-CZ" altLang="sk-SK" sz="3200" b="1" dirty="0" err="1">
                <a:solidFill>
                  <a:srgbClr val="800000"/>
                </a:solidFill>
              </a:rPr>
              <a:t>zovani</a:t>
            </a:r>
            <a:r>
              <a:rPr lang="sk-SK" altLang="sk-SK" sz="3200" b="1" dirty="0">
                <a:solidFill>
                  <a:srgbClr val="800000"/>
                </a:solidFill>
              </a:rPr>
              <a:t>u</a:t>
            </a:r>
            <a:r>
              <a:rPr lang="cs-CZ" altLang="sk-SK" sz="3200" b="1" dirty="0">
                <a:solidFill>
                  <a:srgbClr val="800000"/>
                </a:solidFill>
              </a:rPr>
              <a:t> </a:t>
            </a:r>
            <a:r>
              <a:rPr lang="cs-CZ" altLang="sk-SK" sz="3200" b="1" dirty="0" err="1">
                <a:solidFill>
                  <a:srgbClr val="800000"/>
                </a:solidFill>
              </a:rPr>
              <a:t>vykon</a:t>
            </a:r>
            <a:r>
              <a:rPr lang="sk-SK" altLang="sk-SK" sz="3200" b="1" dirty="0" err="1">
                <a:solidFill>
                  <a:srgbClr val="800000"/>
                </a:solidFill>
              </a:rPr>
              <a:t>ávania</a:t>
            </a:r>
            <a:r>
              <a:rPr lang="sk-SK" altLang="sk-SK" sz="3200" b="1" dirty="0">
                <a:solidFill>
                  <a:srgbClr val="800000"/>
                </a:solidFill>
              </a:rPr>
              <a:t> niektorých povolaní prišlo počas: </a:t>
            </a:r>
            <a:endParaRPr lang="cs-CZ" altLang="sk-SK" sz="3200" b="1" dirty="0">
              <a:solidFill>
                <a:srgbClr val="800000"/>
              </a:solidFill>
            </a:endParaRPr>
          </a:p>
        </p:txBody>
      </p:sp>
      <p:sp>
        <p:nvSpPr>
          <p:cNvPr id="22534" name="AutoShape 10"/>
          <p:cNvSpPr>
            <a:spLocks noChangeArrowheads="1"/>
          </p:cNvSpPr>
          <p:nvPr/>
        </p:nvSpPr>
        <p:spPr bwMode="auto">
          <a:xfrm>
            <a:off x="1572384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b="1" dirty="0" err="1">
                <a:solidFill>
                  <a:srgbClr val="000000"/>
                </a:solidFill>
              </a:rPr>
              <a:t>Dejiny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err="1">
                <a:solidFill>
                  <a:srgbClr val="000000"/>
                </a:solidFill>
              </a:rPr>
              <a:t>židovskej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smtClean="0">
                <a:solidFill>
                  <a:srgbClr val="000000"/>
                </a:solidFill>
              </a:rPr>
              <a:t>komunity</a:t>
            </a:r>
            <a:endParaRPr lang="cs-CZ" altLang="sk-SK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6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sz="3200" b="1">
                <a:solidFill>
                  <a:srgbClr val="000000"/>
                </a:solidFill>
              </a:rPr>
              <a:t>B</a:t>
            </a:r>
          </a:p>
        </p:txBody>
      </p:sp>
      <p:grpSp>
        <p:nvGrpSpPr>
          <p:cNvPr id="23554" name="Group 12"/>
          <p:cNvGrpSpPr>
            <a:grpSpLocks/>
          </p:cNvGrpSpPr>
          <p:nvPr/>
        </p:nvGrpSpPr>
        <p:grpSpPr bwMode="auto">
          <a:xfrm>
            <a:off x="5847918" y="3284538"/>
            <a:ext cx="3042100" cy="1200149"/>
            <a:chOff x="3198" y="2069"/>
            <a:chExt cx="2163" cy="756"/>
          </a:xfrm>
        </p:grpSpPr>
        <p:sp>
          <p:nvSpPr>
            <p:cNvPr id="23559" name="Text Box 10"/>
            <p:cNvSpPr txBox="1">
              <a:spLocks noChangeArrowheads="1"/>
            </p:cNvSpPr>
            <p:nvPr/>
          </p:nvSpPr>
          <p:spPr bwMode="auto">
            <a:xfrm>
              <a:off x="3198" y="2205"/>
              <a:ext cx="19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sk-SK" sz="2800" b="1">
                  <a:solidFill>
                    <a:srgbClr val="800000"/>
                  </a:solidFill>
                  <a:latin typeface="Palatino Linotype" pitchFamily="18" charset="0"/>
                </a:rPr>
                <a:t>SPRÁVNĚ!</a:t>
              </a:r>
              <a:endParaRPr lang="cs-CZ" altLang="sk-SK" sz="3600" b="1">
                <a:solidFill>
                  <a:srgbClr val="800000"/>
                </a:solidFill>
                <a:latin typeface="Palatino Linotype" pitchFamily="18" charset="0"/>
                <a:sym typeface="Wingdings" pitchFamily="2" charset="2"/>
              </a:endParaRPr>
            </a:p>
          </p:txBody>
        </p:sp>
        <p:sp>
          <p:nvSpPr>
            <p:cNvPr id="23560" name="Rectangle 11"/>
            <p:cNvSpPr>
              <a:spLocks noChangeArrowheads="1"/>
            </p:cNvSpPr>
            <p:nvPr/>
          </p:nvSpPr>
          <p:spPr bwMode="auto">
            <a:xfrm>
              <a:off x="4786" y="2069"/>
              <a:ext cx="575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sk-SK" sz="7200" b="1">
                  <a:solidFill>
                    <a:srgbClr val="800000"/>
                  </a:solidFill>
                  <a:latin typeface="Palatino Linotype" pitchFamily="18" charset="0"/>
                  <a:sym typeface="Wingdings" pitchFamily="2" charset="2"/>
                </a:rPr>
                <a:t></a:t>
              </a:r>
            </a:p>
          </p:txBody>
        </p:sp>
      </p:grpSp>
      <p:sp>
        <p:nvSpPr>
          <p:cNvPr id="23555" name="AutoShape 1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0658" y="5734051"/>
            <a:ext cx="1403613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sz="1400" b="1">
                <a:solidFill>
                  <a:srgbClr val="000000"/>
                </a:solidFill>
                <a:latin typeface="Palatino Linotype" pitchFamily="18" charset="0"/>
              </a:rPr>
              <a:t>další otázka</a:t>
            </a:r>
          </a:p>
        </p:txBody>
      </p:sp>
      <p:sp>
        <p:nvSpPr>
          <p:cNvPr id="23556" name="AutoShap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528660" y="2133600"/>
            <a:ext cx="3700306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altLang="sk-SK" sz="2400" b="1">
                <a:solidFill>
                  <a:srgbClr val="000000"/>
                </a:solidFill>
                <a:latin typeface="Palatino Linotype" pitchFamily="18" charset="0"/>
              </a:rPr>
              <a:t>A) „města mrtvých“</a:t>
            </a:r>
          </a:p>
        </p:txBody>
      </p:sp>
      <p:sp>
        <p:nvSpPr>
          <p:cNvPr id="23557" name="AutoShape 18"/>
          <p:cNvSpPr>
            <a:spLocks noChangeArrowheads="1"/>
          </p:cNvSpPr>
          <p:nvPr/>
        </p:nvSpPr>
        <p:spPr bwMode="auto">
          <a:xfrm>
            <a:off x="1572384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b="1" dirty="0" err="1">
                <a:solidFill>
                  <a:srgbClr val="000000"/>
                </a:solidFill>
              </a:rPr>
              <a:t>Dejiny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err="1">
                <a:solidFill>
                  <a:srgbClr val="000000"/>
                </a:solidFill>
              </a:rPr>
              <a:t>židovskej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smtClean="0">
                <a:solidFill>
                  <a:srgbClr val="000000"/>
                </a:solidFill>
              </a:rPr>
              <a:t>komunity</a:t>
            </a:r>
            <a:endParaRPr lang="cs-CZ" altLang="sk-SK" b="1" dirty="0">
              <a:solidFill>
                <a:srgbClr val="000000"/>
              </a:solidFill>
            </a:endParaRPr>
          </a:p>
        </p:txBody>
      </p:sp>
      <p:sp>
        <p:nvSpPr>
          <p:cNvPr id="23558" name="AutoShape 19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lIns="54000" tIns="118800" rIns="54000"/>
          <a:lstStyle/>
          <a:p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3. </a:t>
            </a:r>
            <a:r>
              <a:rPr lang="cs-CZ" altLang="sk-SK" sz="3200" b="1" dirty="0">
                <a:solidFill>
                  <a:srgbClr val="800000"/>
                </a:solidFill>
              </a:rPr>
              <a:t>K </a:t>
            </a:r>
            <a:r>
              <a:rPr lang="cs-CZ" altLang="sk-SK" sz="3200" b="1" dirty="0" err="1">
                <a:solidFill>
                  <a:srgbClr val="800000"/>
                </a:solidFill>
              </a:rPr>
              <a:t>zak</a:t>
            </a:r>
            <a:r>
              <a:rPr lang="sk-SK" altLang="sk-SK" sz="3200" b="1" dirty="0">
                <a:solidFill>
                  <a:srgbClr val="800000"/>
                </a:solidFill>
              </a:rPr>
              <a:t>a</a:t>
            </a:r>
            <a:r>
              <a:rPr lang="cs-CZ" altLang="sk-SK" sz="3200" b="1" dirty="0" err="1">
                <a:solidFill>
                  <a:srgbClr val="800000"/>
                </a:solidFill>
              </a:rPr>
              <a:t>zovani</a:t>
            </a:r>
            <a:r>
              <a:rPr lang="sk-SK" altLang="sk-SK" sz="3200" b="1" dirty="0">
                <a:solidFill>
                  <a:srgbClr val="800000"/>
                </a:solidFill>
              </a:rPr>
              <a:t>u</a:t>
            </a:r>
            <a:r>
              <a:rPr lang="cs-CZ" altLang="sk-SK" sz="3200" b="1" dirty="0">
                <a:solidFill>
                  <a:srgbClr val="800000"/>
                </a:solidFill>
              </a:rPr>
              <a:t> </a:t>
            </a:r>
            <a:r>
              <a:rPr lang="cs-CZ" altLang="sk-SK" sz="3200" b="1" dirty="0" err="1">
                <a:solidFill>
                  <a:srgbClr val="800000"/>
                </a:solidFill>
              </a:rPr>
              <a:t>vykon</a:t>
            </a:r>
            <a:r>
              <a:rPr lang="sk-SK" altLang="sk-SK" sz="3200" b="1" dirty="0" err="1">
                <a:solidFill>
                  <a:srgbClr val="800000"/>
                </a:solidFill>
              </a:rPr>
              <a:t>ávania</a:t>
            </a:r>
            <a:r>
              <a:rPr lang="sk-SK" altLang="sk-SK" sz="3200" b="1" dirty="0">
                <a:solidFill>
                  <a:srgbClr val="800000"/>
                </a:solidFill>
              </a:rPr>
              <a:t> niektorých povolaní prišlo počas:</a:t>
            </a:r>
            <a:r>
              <a:rPr lang="sk-SK" altLang="sk-SK" sz="3200" dirty="0"/>
              <a:t> </a:t>
            </a:r>
            <a:endParaRPr lang="cs-CZ" altLang="sk-SK" sz="3200" dirty="0"/>
          </a:p>
        </p:txBody>
      </p:sp>
    </p:spTree>
    <p:extLst>
      <p:ext uri="{BB962C8B-B14F-4D97-AF65-F5344CB8AC3E}">
        <p14:creationId xmlns:p14="http://schemas.microsoft.com/office/powerpoint/2010/main" val="247125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k-SK" altLang="sk-SK" sz="3200" b="1">
                <a:solidFill>
                  <a:srgbClr val="000000"/>
                </a:solidFill>
              </a:rPr>
              <a:t>B</a:t>
            </a:r>
            <a:endParaRPr lang="cs-CZ" altLang="sk-SK" sz="3200" b="1">
              <a:solidFill>
                <a:srgbClr val="000000"/>
              </a:solidFill>
            </a:endParaRPr>
          </a:p>
        </p:txBody>
      </p:sp>
      <p:sp>
        <p:nvSpPr>
          <p:cNvPr id="24578" name="AutoShape 5"/>
          <p:cNvSpPr>
            <a:spLocks noChangeArrowheads="1"/>
          </p:cNvSpPr>
          <p:nvPr/>
        </p:nvSpPr>
        <p:spPr bwMode="auto">
          <a:xfrm>
            <a:off x="5719935" y="2133600"/>
            <a:ext cx="3444336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altLang="sk-SK" sz="2400" b="1">
                <a:solidFill>
                  <a:srgbClr val="000000"/>
                </a:solidFill>
                <a:latin typeface="Palatino Linotype" pitchFamily="18" charset="0"/>
              </a:rPr>
              <a:t>B)</a:t>
            </a:r>
            <a:r>
              <a:rPr lang="cs-CZ" altLang="sk-SK" sz="2400" b="1">
                <a:solidFill>
                  <a:srgbClr val="000000"/>
                </a:solidFill>
              </a:rPr>
              <a:t> Kri</a:t>
            </a:r>
            <a:r>
              <a:rPr lang="sk-SK" altLang="sk-SK" sz="2400" b="1">
                <a:solidFill>
                  <a:srgbClr val="000000"/>
                </a:solidFill>
              </a:rPr>
              <a:t>štáľovej noci</a:t>
            </a:r>
            <a:endParaRPr lang="cs-CZ" altLang="sk-SK" sz="2400" b="1">
              <a:solidFill>
                <a:srgbClr val="000000"/>
              </a:solidFill>
            </a:endParaRPr>
          </a:p>
        </p:txBody>
      </p:sp>
      <p:sp>
        <p:nvSpPr>
          <p:cNvPr id="24579" name="Text Box 10"/>
          <p:cNvSpPr txBox="1">
            <a:spLocks noChangeArrowheads="1"/>
          </p:cNvSpPr>
          <p:nvPr/>
        </p:nvSpPr>
        <p:spPr bwMode="auto">
          <a:xfrm>
            <a:off x="5911209" y="3357563"/>
            <a:ext cx="1509094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2400" b="1">
                <a:solidFill>
                  <a:srgbClr val="008000"/>
                </a:solidFill>
                <a:latin typeface="Palatino Linotype" pitchFamily="18" charset="0"/>
              </a:rPr>
              <a:t>ŠPATNĚ!	</a:t>
            </a:r>
            <a:endParaRPr lang="cs-CZ" altLang="sk-SK" sz="7200" b="1">
              <a:solidFill>
                <a:srgbClr val="008000"/>
              </a:solidFill>
              <a:latin typeface="Palatino Linotype" pitchFamily="18" charset="0"/>
              <a:sym typeface="Wingdings" pitchFamily="2" charset="2"/>
            </a:endParaRPr>
          </a:p>
        </p:txBody>
      </p:sp>
      <p:sp>
        <p:nvSpPr>
          <p:cNvPr id="24580" name="Text Box 11"/>
          <p:cNvSpPr txBox="1">
            <a:spLocks noChangeArrowheads="1"/>
          </p:cNvSpPr>
          <p:nvPr/>
        </p:nvSpPr>
        <p:spPr bwMode="auto">
          <a:xfrm>
            <a:off x="5783223" y="4652964"/>
            <a:ext cx="3549819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2000" b="1">
                <a:solidFill>
                  <a:srgbClr val="000000"/>
                </a:solidFill>
                <a:latin typeface="Palatino Linotype" pitchFamily="18" charset="0"/>
              </a:rPr>
              <a:t>SPRÁVNĚ:  A)</a:t>
            </a:r>
            <a:r>
              <a:rPr lang="cs-CZ" altLang="sk-SK" sz="2000" b="1">
                <a:solidFill>
                  <a:srgbClr val="000000"/>
                </a:solidFill>
              </a:rPr>
              <a:t> </a:t>
            </a:r>
            <a:r>
              <a:rPr lang="sk-SK" altLang="sk-SK" sz="2000" b="1">
                <a:solidFill>
                  <a:srgbClr val="000000"/>
                </a:solidFill>
              </a:rPr>
              <a:t>A</a:t>
            </a:r>
            <a:r>
              <a:rPr lang="cs-CZ" altLang="sk-SK" sz="2000" b="1">
                <a:solidFill>
                  <a:srgbClr val="000000"/>
                </a:solidFill>
              </a:rPr>
              <a:t>ri</a:t>
            </a:r>
            <a:r>
              <a:rPr lang="sk-SK" altLang="sk-SK" sz="2000" b="1">
                <a:solidFill>
                  <a:srgbClr val="000000"/>
                </a:solidFill>
              </a:rPr>
              <a:t>zácii  </a:t>
            </a:r>
            <a:endParaRPr lang="cs-CZ" altLang="sk-SK" sz="2000" b="1">
              <a:solidFill>
                <a:srgbClr val="000000"/>
              </a:solidFill>
            </a:endParaRPr>
          </a:p>
        </p:txBody>
      </p:sp>
      <p:sp>
        <p:nvSpPr>
          <p:cNvPr id="24581" name="AutoShape 1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0658" y="5734051"/>
            <a:ext cx="1403613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sz="1400" b="1">
                <a:solidFill>
                  <a:srgbClr val="000000"/>
                </a:solidFill>
                <a:latin typeface="Palatino Linotype" pitchFamily="18" charset="0"/>
              </a:rPr>
              <a:t>další otázka</a:t>
            </a:r>
          </a:p>
        </p:txBody>
      </p:sp>
      <p:sp>
        <p:nvSpPr>
          <p:cNvPr id="24582" name="Rectangle 16"/>
          <p:cNvSpPr>
            <a:spLocks noChangeArrowheads="1"/>
          </p:cNvSpPr>
          <p:nvPr/>
        </p:nvSpPr>
        <p:spPr bwMode="auto">
          <a:xfrm>
            <a:off x="7760658" y="3141664"/>
            <a:ext cx="80823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sk-SK" sz="7200" b="1">
                <a:solidFill>
                  <a:srgbClr val="008000"/>
                </a:solidFill>
                <a:latin typeface="Palatino Linotype" pitchFamily="18" charset="0"/>
                <a:sym typeface="Wingdings" pitchFamily="2" charset="2"/>
              </a:rPr>
              <a:t></a:t>
            </a:r>
          </a:p>
        </p:txBody>
      </p:sp>
      <p:sp>
        <p:nvSpPr>
          <p:cNvPr id="24584" name="AutoShape 20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lIns="54000" tIns="118800" rIns="54000"/>
          <a:lstStyle/>
          <a:p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3. </a:t>
            </a:r>
            <a:r>
              <a:rPr lang="cs-CZ" altLang="sk-SK" sz="3200" b="1" dirty="0">
                <a:solidFill>
                  <a:srgbClr val="800000"/>
                </a:solidFill>
              </a:rPr>
              <a:t>K </a:t>
            </a:r>
            <a:r>
              <a:rPr lang="cs-CZ" altLang="sk-SK" sz="3200" b="1" dirty="0" err="1">
                <a:solidFill>
                  <a:srgbClr val="800000"/>
                </a:solidFill>
              </a:rPr>
              <a:t>zak</a:t>
            </a:r>
            <a:r>
              <a:rPr lang="sk-SK" altLang="sk-SK" sz="3200" b="1" dirty="0">
                <a:solidFill>
                  <a:srgbClr val="800000"/>
                </a:solidFill>
              </a:rPr>
              <a:t>a</a:t>
            </a:r>
            <a:r>
              <a:rPr lang="cs-CZ" altLang="sk-SK" sz="3200" b="1" dirty="0" err="1">
                <a:solidFill>
                  <a:srgbClr val="800000"/>
                </a:solidFill>
              </a:rPr>
              <a:t>zovani</a:t>
            </a:r>
            <a:r>
              <a:rPr lang="sk-SK" altLang="sk-SK" sz="3200" b="1" dirty="0">
                <a:solidFill>
                  <a:srgbClr val="800000"/>
                </a:solidFill>
              </a:rPr>
              <a:t>u</a:t>
            </a:r>
            <a:r>
              <a:rPr lang="cs-CZ" altLang="sk-SK" sz="3200" b="1" dirty="0">
                <a:solidFill>
                  <a:srgbClr val="800000"/>
                </a:solidFill>
              </a:rPr>
              <a:t> </a:t>
            </a:r>
            <a:r>
              <a:rPr lang="cs-CZ" altLang="sk-SK" sz="3200" b="1" dirty="0" err="1">
                <a:solidFill>
                  <a:srgbClr val="800000"/>
                </a:solidFill>
              </a:rPr>
              <a:t>vykon</a:t>
            </a:r>
            <a:r>
              <a:rPr lang="sk-SK" altLang="sk-SK" sz="3200" b="1" dirty="0" err="1">
                <a:solidFill>
                  <a:srgbClr val="800000"/>
                </a:solidFill>
              </a:rPr>
              <a:t>ávania</a:t>
            </a:r>
            <a:r>
              <a:rPr lang="sk-SK" altLang="sk-SK" sz="3200" b="1" dirty="0">
                <a:solidFill>
                  <a:srgbClr val="800000"/>
                </a:solidFill>
              </a:rPr>
              <a:t> niektorých povolaní prišlo počas:</a:t>
            </a:r>
            <a:r>
              <a:rPr lang="sk-SK" altLang="sk-SK" sz="3200" dirty="0"/>
              <a:t> </a:t>
            </a:r>
            <a:endParaRPr lang="cs-CZ" altLang="sk-SK" sz="3200" dirty="0"/>
          </a:p>
        </p:txBody>
      </p:sp>
      <p:sp>
        <p:nvSpPr>
          <p:cNvPr id="24586" name="AutoShape 10"/>
          <p:cNvSpPr>
            <a:spLocks noChangeArrowheads="1"/>
          </p:cNvSpPr>
          <p:nvPr/>
        </p:nvSpPr>
        <p:spPr bwMode="auto">
          <a:xfrm>
            <a:off x="1836792" y="719139"/>
            <a:ext cx="5205182" cy="841375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altLang="sk-SK" b="1" dirty="0" err="1">
                <a:solidFill>
                  <a:srgbClr val="000000"/>
                </a:solidFill>
              </a:rPr>
              <a:t>Dejiny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err="1">
                <a:solidFill>
                  <a:srgbClr val="000000"/>
                </a:solidFill>
              </a:rPr>
              <a:t>židovskej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smtClean="0">
                <a:solidFill>
                  <a:srgbClr val="000000"/>
                </a:solidFill>
              </a:rPr>
              <a:t>komunity</a:t>
            </a:r>
            <a:endParaRPr lang="cs-CZ" altLang="sk-SK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89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sz="3200" b="1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25602" name="AutoShape 5"/>
          <p:cNvSpPr>
            <a:spLocks noChangeArrowheads="1"/>
          </p:cNvSpPr>
          <p:nvPr/>
        </p:nvSpPr>
        <p:spPr bwMode="auto">
          <a:xfrm>
            <a:off x="5658051" y="2219325"/>
            <a:ext cx="3700306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altLang="sk-SK" sz="2400" b="1">
                <a:solidFill>
                  <a:srgbClr val="000000"/>
                </a:solidFill>
              </a:rPr>
              <a:t>C) Deporat</a:t>
            </a:r>
            <a:r>
              <a:rPr lang="sk-SK" altLang="sk-SK" sz="2400" b="1">
                <a:solidFill>
                  <a:srgbClr val="000000"/>
                </a:solidFill>
              </a:rPr>
              <a:t>ácii </a:t>
            </a:r>
            <a:endParaRPr lang="cs-CZ" altLang="sk-SK" sz="2400" b="1">
              <a:solidFill>
                <a:srgbClr val="000000"/>
              </a:solidFill>
            </a:endParaRPr>
          </a:p>
        </p:txBody>
      </p:sp>
      <p:sp>
        <p:nvSpPr>
          <p:cNvPr id="25603" name="Text Box 7"/>
          <p:cNvSpPr txBox="1">
            <a:spLocks noChangeArrowheads="1"/>
          </p:cNvSpPr>
          <p:nvPr/>
        </p:nvSpPr>
        <p:spPr bwMode="auto">
          <a:xfrm>
            <a:off x="5655238" y="3357563"/>
            <a:ext cx="1658176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2400" b="1">
                <a:solidFill>
                  <a:srgbClr val="008000"/>
                </a:solidFill>
                <a:latin typeface="Palatino Linotype" pitchFamily="18" charset="0"/>
              </a:rPr>
              <a:t>ŠPATNĚ!</a:t>
            </a:r>
            <a:r>
              <a:rPr lang="cs-CZ" altLang="sk-SK" sz="2400" b="1">
                <a:solidFill>
                  <a:srgbClr val="000000"/>
                </a:solidFill>
                <a:latin typeface="Palatino Linotype" pitchFamily="18" charset="0"/>
              </a:rPr>
              <a:t>	</a:t>
            </a:r>
            <a:endParaRPr lang="cs-CZ" altLang="sk-SK" sz="7200" b="1">
              <a:solidFill>
                <a:srgbClr val="000000"/>
              </a:solidFill>
              <a:latin typeface="Palatino Linotype" pitchFamily="18" charset="0"/>
              <a:sym typeface="Wingdings" pitchFamily="2" charset="2"/>
            </a:endParaRPr>
          </a:p>
        </p:txBody>
      </p:sp>
      <p:sp>
        <p:nvSpPr>
          <p:cNvPr id="25604" name="AutoShape 1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0658" y="5734051"/>
            <a:ext cx="1403613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sz="1400" b="1">
                <a:solidFill>
                  <a:srgbClr val="000000"/>
                </a:solidFill>
                <a:latin typeface="Palatino Linotype" pitchFamily="18" charset="0"/>
              </a:rPr>
              <a:t>další otázka</a:t>
            </a: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auto">
          <a:xfrm>
            <a:off x="7760658" y="3141664"/>
            <a:ext cx="80823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sk-SK" sz="7200" b="1">
                <a:solidFill>
                  <a:srgbClr val="008000"/>
                </a:solidFill>
                <a:latin typeface="Palatino Linotype" pitchFamily="18" charset="0"/>
                <a:sym typeface="Wingdings" pitchFamily="2" charset="2"/>
              </a:rPr>
              <a:t></a:t>
            </a:r>
          </a:p>
        </p:txBody>
      </p:sp>
      <p:sp>
        <p:nvSpPr>
          <p:cNvPr id="25606" name="Text Box 15"/>
          <p:cNvSpPr txBox="1">
            <a:spLocks noChangeArrowheads="1"/>
          </p:cNvSpPr>
          <p:nvPr/>
        </p:nvSpPr>
        <p:spPr bwMode="auto">
          <a:xfrm>
            <a:off x="5783223" y="4652964"/>
            <a:ext cx="3549819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2000" b="1">
                <a:solidFill>
                  <a:srgbClr val="000000"/>
                </a:solidFill>
                <a:latin typeface="Palatino Linotype" pitchFamily="18" charset="0"/>
              </a:rPr>
              <a:t>SPRÁVNĚ:  A)</a:t>
            </a:r>
            <a:r>
              <a:rPr lang="cs-CZ" altLang="sk-SK" sz="2000" b="1">
                <a:solidFill>
                  <a:srgbClr val="000000"/>
                </a:solidFill>
              </a:rPr>
              <a:t> Ar</a:t>
            </a:r>
            <a:r>
              <a:rPr lang="sk-SK" altLang="sk-SK" sz="2000" b="1">
                <a:solidFill>
                  <a:srgbClr val="000000"/>
                </a:solidFill>
              </a:rPr>
              <a:t>izácii</a:t>
            </a:r>
            <a:endParaRPr lang="cs-CZ" altLang="sk-SK" sz="2000" b="1">
              <a:solidFill>
                <a:srgbClr val="000000"/>
              </a:solidFill>
            </a:endParaRPr>
          </a:p>
        </p:txBody>
      </p:sp>
      <p:sp>
        <p:nvSpPr>
          <p:cNvPr id="25607" name="AutoShape 16"/>
          <p:cNvSpPr>
            <a:spLocks noChangeArrowheads="1"/>
          </p:cNvSpPr>
          <p:nvPr/>
        </p:nvSpPr>
        <p:spPr bwMode="auto">
          <a:xfrm>
            <a:off x="1572384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b="1" dirty="0" err="1">
                <a:solidFill>
                  <a:srgbClr val="000000"/>
                </a:solidFill>
              </a:rPr>
              <a:t>Dejiny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err="1">
                <a:solidFill>
                  <a:srgbClr val="000000"/>
                </a:solidFill>
              </a:rPr>
              <a:t>židovskej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smtClean="0">
                <a:solidFill>
                  <a:srgbClr val="000000"/>
                </a:solidFill>
              </a:rPr>
              <a:t>komunity</a:t>
            </a:r>
            <a:endParaRPr lang="cs-CZ" altLang="sk-SK" b="1" dirty="0">
              <a:solidFill>
                <a:srgbClr val="000000"/>
              </a:solidFill>
            </a:endParaRPr>
          </a:p>
        </p:txBody>
      </p:sp>
      <p:sp>
        <p:nvSpPr>
          <p:cNvPr id="25608" name="AutoShape 17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lIns="54000" tIns="118800" rIns="54000"/>
          <a:lstStyle/>
          <a:p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3. </a:t>
            </a:r>
            <a:r>
              <a:rPr lang="cs-CZ" altLang="sk-SK" sz="3200" b="1" dirty="0">
                <a:solidFill>
                  <a:srgbClr val="800000"/>
                </a:solidFill>
              </a:rPr>
              <a:t>K </a:t>
            </a:r>
            <a:r>
              <a:rPr lang="cs-CZ" altLang="sk-SK" sz="3200" b="1" dirty="0" err="1">
                <a:solidFill>
                  <a:srgbClr val="800000"/>
                </a:solidFill>
              </a:rPr>
              <a:t>zak</a:t>
            </a:r>
            <a:r>
              <a:rPr lang="sk-SK" altLang="sk-SK" sz="3200" b="1" dirty="0">
                <a:solidFill>
                  <a:srgbClr val="800000"/>
                </a:solidFill>
              </a:rPr>
              <a:t>a</a:t>
            </a:r>
            <a:r>
              <a:rPr lang="cs-CZ" altLang="sk-SK" sz="3200" b="1" dirty="0" err="1">
                <a:solidFill>
                  <a:srgbClr val="800000"/>
                </a:solidFill>
              </a:rPr>
              <a:t>zovani</a:t>
            </a:r>
            <a:r>
              <a:rPr lang="sk-SK" altLang="sk-SK" sz="3200" b="1" dirty="0">
                <a:solidFill>
                  <a:srgbClr val="800000"/>
                </a:solidFill>
              </a:rPr>
              <a:t>u</a:t>
            </a:r>
            <a:r>
              <a:rPr lang="cs-CZ" altLang="sk-SK" sz="3200" b="1" dirty="0">
                <a:solidFill>
                  <a:srgbClr val="800000"/>
                </a:solidFill>
              </a:rPr>
              <a:t> </a:t>
            </a:r>
            <a:r>
              <a:rPr lang="cs-CZ" altLang="sk-SK" sz="3200" b="1" dirty="0" err="1">
                <a:solidFill>
                  <a:srgbClr val="800000"/>
                </a:solidFill>
              </a:rPr>
              <a:t>vykon</a:t>
            </a:r>
            <a:r>
              <a:rPr lang="sk-SK" altLang="sk-SK" sz="3200" b="1" dirty="0" err="1">
                <a:solidFill>
                  <a:srgbClr val="800000"/>
                </a:solidFill>
              </a:rPr>
              <a:t>ávania</a:t>
            </a:r>
            <a:r>
              <a:rPr lang="sk-SK" altLang="sk-SK" sz="3200" b="1" dirty="0">
                <a:solidFill>
                  <a:srgbClr val="800000"/>
                </a:solidFill>
              </a:rPr>
              <a:t> niektorých povolaní prišlo počas:</a:t>
            </a:r>
            <a:r>
              <a:rPr lang="sk-SK" altLang="sk-SK" sz="3200" dirty="0"/>
              <a:t> </a:t>
            </a:r>
            <a:endParaRPr lang="cs-CZ" altLang="sk-SK" sz="3200" dirty="0"/>
          </a:p>
        </p:txBody>
      </p:sp>
    </p:spTree>
    <p:extLst>
      <p:ext uri="{BB962C8B-B14F-4D97-AF65-F5344CB8AC3E}">
        <p14:creationId xmlns:p14="http://schemas.microsoft.com/office/powerpoint/2010/main" val="255688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k-SK" altLang="sk-SK" sz="3200" b="1">
                <a:solidFill>
                  <a:srgbClr val="000000"/>
                </a:solidFill>
              </a:rPr>
              <a:t>B</a:t>
            </a:r>
            <a:endParaRPr lang="cs-CZ" altLang="sk-SK" sz="3200" b="1">
              <a:solidFill>
                <a:srgbClr val="000000"/>
              </a:solidFill>
            </a:endParaRPr>
          </a:p>
        </p:txBody>
      </p:sp>
      <p:sp>
        <p:nvSpPr>
          <p:cNvPr id="26626" name="AutoShape 4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lIns="54000" tIns="118800" rIns="54000"/>
          <a:lstStyle/>
          <a:p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4. </a:t>
            </a:r>
            <a:r>
              <a:rPr lang="cs-CZ" altLang="sk-SK" sz="3200" b="1" dirty="0">
                <a:solidFill>
                  <a:srgbClr val="800000"/>
                </a:solidFill>
              </a:rPr>
              <a:t> </a:t>
            </a:r>
            <a:r>
              <a:rPr lang="cs-CZ" altLang="sk-SK" sz="3200" b="1" dirty="0" err="1">
                <a:solidFill>
                  <a:srgbClr val="800000"/>
                </a:solidFill>
              </a:rPr>
              <a:t>Väčšina</a:t>
            </a:r>
            <a:r>
              <a:rPr lang="cs-CZ" altLang="sk-SK" sz="3200" b="1" dirty="0">
                <a:solidFill>
                  <a:srgbClr val="800000"/>
                </a:solidFill>
              </a:rPr>
              <a:t> </a:t>
            </a:r>
            <a:r>
              <a:rPr lang="cs-CZ" altLang="sk-SK" sz="3200" b="1" dirty="0" err="1">
                <a:solidFill>
                  <a:srgbClr val="800000"/>
                </a:solidFill>
              </a:rPr>
              <a:t>žido</a:t>
            </a:r>
            <a:r>
              <a:rPr lang="sk-SK" altLang="sk-SK" sz="3200" b="1" dirty="0">
                <a:solidFill>
                  <a:srgbClr val="800000"/>
                </a:solidFill>
              </a:rPr>
              <a:t>v boli deportovaní do ........ , kde pravdepodobne umreli. </a:t>
            </a:r>
            <a:endParaRPr lang="cs-CZ" altLang="sk-SK" sz="3200" b="1" dirty="0">
              <a:solidFill>
                <a:srgbClr val="800000"/>
              </a:solidFill>
            </a:endParaRPr>
          </a:p>
        </p:txBody>
      </p:sp>
      <p:sp>
        <p:nvSpPr>
          <p:cNvPr id="26627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528660" y="2133600"/>
            <a:ext cx="3700306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altLang="sk-SK" sz="2400" b="1">
                <a:solidFill>
                  <a:srgbClr val="000000"/>
                </a:solidFill>
                <a:latin typeface="Palatino Linotype" pitchFamily="18" charset="0"/>
              </a:rPr>
              <a:t>A)</a:t>
            </a:r>
            <a:r>
              <a:rPr lang="cs-CZ" altLang="sk-SK" sz="2400" b="1">
                <a:solidFill>
                  <a:srgbClr val="000000"/>
                </a:solidFill>
              </a:rPr>
              <a:t>A</a:t>
            </a:r>
            <a:r>
              <a:rPr lang="sk-SK" altLang="sk-SK" sz="2400" b="1">
                <a:solidFill>
                  <a:srgbClr val="000000"/>
                </a:solidFill>
              </a:rPr>
              <a:t>uschwitzu</a:t>
            </a:r>
            <a:endParaRPr lang="cs-CZ" altLang="sk-SK" sz="2400" b="1">
              <a:solidFill>
                <a:srgbClr val="000000"/>
              </a:solidFill>
            </a:endParaRPr>
          </a:p>
        </p:txBody>
      </p:sp>
      <p:sp>
        <p:nvSpPr>
          <p:cNvPr id="26628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528660" y="3430589"/>
            <a:ext cx="3700306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altLang="sk-SK" sz="2400" b="1" dirty="0">
                <a:solidFill>
                  <a:srgbClr val="000000"/>
                </a:solidFill>
                <a:latin typeface="Palatino Linotype" pitchFamily="18" charset="0"/>
              </a:rPr>
              <a:t>B)</a:t>
            </a:r>
            <a:r>
              <a:rPr lang="cs-CZ" altLang="sk-SK" sz="2400" b="1" dirty="0">
                <a:solidFill>
                  <a:srgbClr val="000000"/>
                </a:solidFill>
              </a:rPr>
              <a:t> </a:t>
            </a:r>
            <a:r>
              <a:rPr lang="cs-CZ" altLang="sk-SK" sz="2400" b="1" dirty="0" err="1">
                <a:solidFill>
                  <a:srgbClr val="000000"/>
                </a:solidFill>
              </a:rPr>
              <a:t>Osvienčimu</a:t>
            </a:r>
            <a:endParaRPr lang="cs-CZ" altLang="sk-SK" sz="2400" b="1" dirty="0">
              <a:solidFill>
                <a:srgbClr val="000000"/>
              </a:solidFill>
              <a:latin typeface="Palatino Linotype" pitchFamily="18" charset="0"/>
            </a:endParaRPr>
          </a:p>
        </p:txBody>
      </p:sp>
      <p:sp>
        <p:nvSpPr>
          <p:cNvPr id="26629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549650" y="4724400"/>
            <a:ext cx="3700306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altLang="sk-SK" sz="2400" b="1" dirty="0"/>
              <a:t>C) </a:t>
            </a:r>
            <a:r>
              <a:rPr lang="cs-CZ" altLang="sk-SK" sz="2400" b="1" dirty="0" err="1"/>
              <a:t>Sobiboru</a:t>
            </a:r>
            <a:endParaRPr lang="cs-CZ" altLang="sk-SK" sz="2400" b="1" dirty="0"/>
          </a:p>
        </p:txBody>
      </p:sp>
      <p:sp>
        <p:nvSpPr>
          <p:cNvPr id="26630" name="AutoShape 9"/>
          <p:cNvSpPr>
            <a:spLocks noChangeArrowheads="1"/>
          </p:cNvSpPr>
          <p:nvPr/>
        </p:nvSpPr>
        <p:spPr bwMode="auto">
          <a:xfrm>
            <a:off x="1161708" y="463550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b="1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b="1" dirty="0" smtClean="0">
                <a:solidFill>
                  <a:srgbClr val="000000"/>
                </a:solidFill>
              </a:rPr>
              <a:t> </a:t>
            </a:r>
            <a:r>
              <a:rPr lang="cs-CZ" altLang="sk-SK" b="1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b="1" dirty="0" smtClean="0">
                <a:solidFill>
                  <a:srgbClr val="000000"/>
                </a:solidFill>
              </a:rPr>
              <a:t> komunity</a:t>
            </a:r>
            <a:endParaRPr lang="cs-CZ" altLang="sk-SK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14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sz="3200">
                <a:solidFill>
                  <a:srgbClr val="000000"/>
                </a:solidFill>
              </a:rPr>
              <a:t>B</a:t>
            </a:r>
          </a:p>
        </p:txBody>
      </p:sp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5655238" y="3141664"/>
            <a:ext cx="3549819" cy="2052637"/>
            <a:chOff x="3061" y="1979"/>
            <a:chExt cx="2524" cy="1293"/>
          </a:xfrm>
        </p:grpSpPr>
        <p:sp>
          <p:nvSpPr>
            <p:cNvPr id="27655" name="Text Box 8"/>
            <p:cNvSpPr txBox="1">
              <a:spLocks noChangeArrowheads="1"/>
            </p:cNvSpPr>
            <p:nvPr/>
          </p:nvSpPr>
          <p:spPr bwMode="auto">
            <a:xfrm>
              <a:off x="3061" y="3022"/>
              <a:ext cx="25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sk-SK" sz="2000" b="1">
                  <a:solidFill>
                    <a:srgbClr val="000000"/>
                  </a:solidFill>
                  <a:latin typeface="Palatino Linotype" pitchFamily="18" charset="0"/>
                </a:rPr>
                <a:t>SPRÁVNĚ:  C) </a:t>
              </a:r>
              <a:r>
                <a:rPr lang="sk-SK" altLang="sk-SK" sz="2000" b="1">
                  <a:solidFill>
                    <a:srgbClr val="000000"/>
                  </a:solidFill>
                </a:rPr>
                <a:t>Sobiboru</a:t>
              </a:r>
              <a:endParaRPr lang="cs-CZ" altLang="sk-SK" sz="2000" b="1">
                <a:solidFill>
                  <a:srgbClr val="000000"/>
                </a:solidFill>
              </a:endParaRPr>
            </a:p>
          </p:txBody>
        </p:sp>
        <p:grpSp>
          <p:nvGrpSpPr>
            <p:cNvPr id="27656" name="Group 10"/>
            <p:cNvGrpSpPr>
              <a:grpSpLocks/>
            </p:cNvGrpSpPr>
            <p:nvPr/>
          </p:nvGrpSpPr>
          <p:grpSpPr bwMode="auto">
            <a:xfrm>
              <a:off x="3107" y="1979"/>
              <a:ext cx="2026" cy="756"/>
              <a:chOff x="3107" y="1979"/>
              <a:chExt cx="2026" cy="756"/>
            </a:xfrm>
          </p:grpSpPr>
          <p:sp>
            <p:nvSpPr>
              <p:cNvPr id="27657" name="Text Box 6"/>
              <p:cNvSpPr txBox="1">
                <a:spLocks noChangeArrowheads="1"/>
              </p:cNvSpPr>
              <p:nvPr/>
            </p:nvSpPr>
            <p:spPr bwMode="auto">
              <a:xfrm>
                <a:off x="3107" y="2115"/>
                <a:ext cx="1270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sk-SK" sz="2400" b="1">
                    <a:solidFill>
                      <a:srgbClr val="008000"/>
                    </a:solidFill>
                    <a:latin typeface="Palatino Linotype" pitchFamily="18" charset="0"/>
                  </a:rPr>
                  <a:t>ŠPATNĚ!</a:t>
                </a:r>
                <a:r>
                  <a:rPr lang="cs-CZ" altLang="sk-SK" sz="2400" b="1">
                    <a:solidFill>
                      <a:srgbClr val="003300"/>
                    </a:solidFill>
                    <a:latin typeface="Palatino Linotype" pitchFamily="18" charset="0"/>
                  </a:rPr>
                  <a:t>	</a:t>
                </a:r>
                <a:endParaRPr lang="cs-CZ" altLang="sk-SK" sz="6600" b="1">
                  <a:solidFill>
                    <a:srgbClr val="003300"/>
                  </a:solidFill>
                  <a:latin typeface="Palatino Linotype" pitchFamily="18" charset="0"/>
                  <a:sym typeface="Wingdings" pitchFamily="2" charset="2"/>
                </a:endParaRPr>
              </a:p>
            </p:txBody>
          </p:sp>
          <p:sp>
            <p:nvSpPr>
              <p:cNvPr id="27658" name="Rectangle 9"/>
              <p:cNvSpPr>
                <a:spLocks noChangeArrowheads="1"/>
              </p:cNvSpPr>
              <p:nvPr/>
            </p:nvSpPr>
            <p:spPr bwMode="auto">
              <a:xfrm>
                <a:off x="4558" y="1979"/>
                <a:ext cx="575" cy="7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altLang="sk-SK" sz="7200" b="1">
                    <a:solidFill>
                      <a:srgbClr val="008000"/>
                    </a:solidFill>
                    <a:latin typeface="Palatino Linotype" pitchFamily="18" charset="0"/>
                    <a:sym typeface="Wingdings" pitchFamily="2" charset="2"/>
                  </a:rPr>
                  <a:t></a:t>
                </a:r>
              </a:p>
            </p:txBody>
          </p:sp>
        </p:grpSp>
      </p:grpSp>
      <p:sp>
        <p:nvSpPr>
          <p:cNvPr id="27651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0658" y="5805189"/>
            <a:ext cx="1403613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sz="1400" b="1" dirty="0">
                <a:solidFill>
                  <a:srgbClr val="000000"/>
                </a:solidFill>
                <a:latin typeface="Palatino Linotype" pitchFamily="18" charset="0"/>
              </a:rPr>
              <a:t>další otázka</a:t>
            </a:r>
          </a:p>
        </p:txBody>
      </p:sp>
      <p:sp>
        <p:nvSpPr>
          <p:cNvPr id="27652" name="AutoShap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528660" y="2133600"/>
            <a:ext cx="3700306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altLang="sk-SK" sz="2400" b="1">
                <a:solidFill>
                  <a:srgbClr val="000000"/>
                </a:solidFill>
                <a:latin typeface="Palatino Linotype" pitchFamily="18" charset="0"/>
              </a:rPr>
              <a:t>A)</a:t>
            </a:r>
            <a:r>
              <a:rPr lang="cs-CZ" altLang="sk-SK" sz="2400" b="1">
                <a:solidFill>
                  <a:srgbClr val="000000"/>
                </a:solidFill>
              </a:rPr>
              <a:t> Ausch</a:t>
            </a:r>
            <a:r>
              <a:rPr lang="sk-SK" altLang="sk-SK" sz="2400" b="1">
                <a:solidFill>
                  <a:srgbClr val="000000"/>
                </a:solidFill>
              </a:rPr>
              <a:t>witzu</a:t>
            </a:r>
            <a:endParaRPr lang="cs-CZ" altLang="sk-SK" sz="2400" b="1">
              <a:solidFill>
                <a:srgbClr val="000000"/>
              </a:solidFill>
            </a:endParaRPr>
          </a:p>
        </p:txBody>
      </p:sp>
      <p:sp>
        <p:nvSpPr>
          <p:cNvPr id="27653" name="AutoShape 18"/>
          <p:cNvSpPr>
            <a:spLocks noChangeArrowheads="1"/>
          </p:cNvSpPr>
          <p:nvPr/>
        </p:nvSpPr>
        <p:spPr bwMode="auto">
          <a:xfrm>
            <a:off x="1572384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b="1" dirty="0" err="1">
                <a:solidFill>
                  <a:srgbClr val="000000"/>
                </a:solidFill>
              </a:rPr>
              <a:t>Dejiny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err="1">
                <a:solidFill>
                  <a:srgbClr val="000000"/>
                </a:solidFill>
              </a:rPr>
              <a:t>židovskej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smtClean="0">
                <a:solidFill>
                  <a:srgbClr val="000000"/>
                </a:solidFill>
              </a:rPr>
              <a:t>komunity</a:t>
            </a:r>
            <a:endParaRPr lang="cs-CZ" altLang="sk-SK" b="1" dirty="0">
              <a:solidFill>
                <a:srgbClr val="000000"/>
              </a:solidFill>
            </a:endParaRPr>
          </a:p>
        </p:txBody>
      </p:sp>
      <p:sp>
        <p:nvSpPr>
          <p:cNvPr id="27654" name="AutoShape 19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lIns="54000" tIns="118800" rIns="54000"/>
          <a:lstStyle/>
          <a:p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4. </a:t>
            </a:r>
            <a:r>
              <a:rPr lang="cs-CZ" altLang="sk-SK" sz="3200" b="1" dirty="0" err="1">
                <a:solidFill>
                  <a:srgbClr val="800000"/>
                </a:solidFill>
              </a:rPr>
              <a:t>Väčšina</a:t>
            </a:r>
            <a:r>
              <a:rPr lang="cs-CZ" altLang="sk-SK" sz="3200" b="1" dirty="0">
                <a:solidFill>
                  <a:srgbClr val="800000"/>
                </a:solidFill>
              </a:rPr>
              <a:t> </a:t>
            </a:r>
            <a:r>
              <a:rPr lang="cs-CZ" altLang="sk-SK" sz="3200" b="1" dirty="0" err="1">
                <a:solidFill>
                  <a:srgbClr val="800000"/>
                </a:solidFill>
              </a:rPr>
              <a:t>žido</a:t>
            </a:r>
            <a:r>
              <a:rPr lang="sk-SK" altLang="sk-SK" sz="3200" b="1" dirty="0">
                <a:solidFill>
                  <a:srgbClr val="800000"/>
                </a:solidFill>
              </a:rPr>
              <a:t>v boli deportovaní do ........ , kde pravdepodobne umreli. </a:t>
            </a:r>
            <a:endParaRPr lang="cs-CZ" altLang="sk-SK" sz="3200" b="1" dirty="0">
              <a:solidFill>
                <a:srgbClr val="800000"/>
              </a:solidFill>
            </a:endParaRPr>
          </a:p>
          <a:p>
            <a:endParaRPr lang="cs-CZ" altLang="sk-SK" sz="3200" b="1" dirty="0">
              <a:solidFill>
                <a:srgbClr val="80000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8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sz="3200" b="1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28674" name="AutoShape 5"/>
          <p:cNvSpPr>
            <a:spLocks noChangeArrowheads="1"/>
          </p:cNvSpPr>
          <p:nvPr/>
        </p:nvSpPr>
        <p:spPr bwMode="auto">
          <a:xfrm>
            <a:off x="5591949" y="2133600"/>
            <a:ext cx="3572321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altLang="sk-SK" sz="2400" b="1">
                <a:solidFill>
                  <a:srgbClr val="000000"/>
                </a:solidFill>
                <a:latin typeface="Palatino Linotype" pitchFamily="18" charset="0"/>
              </a:rPr>
              <a:t>B)</a:t>
            </a:r>
            <a:r>
              <a:rPr lang="cs-CZ" altLang="sk-SK" sz="2400" b="1">
                <a:solidFill>
                  <a:srgbClr val="000000"/>
                </a:solidFill>
              </a:rPr>
              <a:t> Osvienčim</a:t>
            </a:r>
            <a:r>
              <a:rPr lang="cs-CZ" altLang="sk-SK" sz="2400" b="1">
                <a:solidFill>
                  <a:srgbClr val="000000"/>
                </a:solidFill>
                <a:latin typeface="Palatino Linotype" pitchFamily="18" charset="0"/>
              </a:rPr>
              <a:t>.</a:t>
            </a:r>
            <a:endParaRPr lang="cs-CZ" altLang="sk-SK" sz="2200" b="1">
              <a:solidFill>
                <a:srgbClr val="000000"/>
              </a:solidFill>
              <a:latin typeface="Palatino Linotype" pitchFamily="18" charset="0"/>
            </a:endParaRPr>
          </a:p>
        </p:txBody>
      </p:sp>
      <p:sp>
        <p:nvSpPr>
          <p:cNvPr id="28675" name="AutoShape 2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21672" y="5734051"/>
            <a:ext cx="1403613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sz="1400" b="1" dirty="0">
                <a:solidFill>
                  <a:srgbClr val="000000"/>
                </a:solidFill>
                <a:latin typeface="Palatino Linotype" pitchFamily="18" charset="0"/>
              </a:rPr>
              <a:t>další otázka</a:t>
            </a:r>
          </a:p>
        </p:txBody>
      </p:sp>
      <p:grpSp>
        <p:nvGrpSpPr>
          <p:cNvPr id="28676" name="Group 23"/>
          <p:cNvGrpSpPr>
            <a:grpSpLocks/>
          </p:cNvGrpSpPr>
          <p:nvPr/>
        </p:nvGrpSpPr>
        <p:grpSpPr bwMode="auto">
          <a:xfrm>
            <a:off x="5655238" y="3141664"/>
            <a:ext cx="3549819" cy="2052637"/>
            <a:chOff x="3061" y="1979"/>
            <a:chExt cx="2524" cy="1293"/>
          </a:xfrm>
        </p:grpSpPr>
        <p:sp>
          <p:nvSpPr>
            <p:cNvPr id="28679" name="Text Box 24"/>
            <p:cNvSpPr txBox="1">
              <a:spLocks noChangeArrowheads="1"/>
            </p:cNvSpPr>
            <p:nvPr/>
          </p:nvSpPr>
          <p:spPr bwMode="auto">
            <a:xfrm>
              <a:off x="3061" y="3022"/>
              <a:ext cx="25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sk-SK" sz="2000" b="1">
                  <a:solidFill>
                    <a:srgbClr val="000000"/>
                  </a:solidFill>
                  <a:latin typeface="Palatino Linotype" pitchFamily="18" charset="0"/>
                </a:rPr>
                <a:t>SPRÁVNĚ:  C)</a:t>
              </a:r>
              <a:r>
                <a:rPr lang="cs-CZ" altLang="sk-SK" sz="2000" b="1">
                  <a:solidFill>
                    <a:srgbClr val="000000"/>
                  </a:solidFill>
                </a:rPr>
                <a:t> Sobi</a:t>
              </a:r>
              <a:r>
                <a:rPr lang="sk-SK" altLang="sk-SK" sz="2000" b="1">
                  <a:solidFill>
                    <a:srgbClr val="000000"/>
                  </a:solidFill>
                </a:rPr>
                <a:t>boru</a:t>
              </a:r>
              <a:endParaRPr lang="cs-CZ" altLang="sk-SK" sz="2000" b="1">
                <a:solidFill>
                  <a:srgbClr val="000000"/>
                </a:solidFill>
              </a:endParaRPr>
            </a:p>
          </p:txBody>
        </p:sp>
        <p:grpSp>
          <p:nvGrpSpPr>
            <p:cNvPr id="28680" name="Group 25"/>
            <p:cNvGrpSpPr>
              <a:grpSpLocks/>
            </p:cNvGrpSpPr>
            <p:nvPr/>
          </p:nvGrpSpPr>
          <p:grpSpPr bwMode="auto">
            <a:xfrm>
              <a:off x="3107" y="1979"/>
              <a:ext cx="2026" cy="756"/>
              <a:chOff x="3107" y="1979"/>
              <a:chExt cx="2026" cy="756"/>
            </a:xfrm>
          </p:grpSpPr>
          <p:sp>
            <p:nvSpPr>
              <p:cNvPr id="28681" name="Text Box 26"/>
              <p:cNvSpPr txBox="1">
                <a:spLocks noChangeArrowheads="1"/>
              </p:cNvSpPr>
              <p:nvPr/>
            </p:nvSpPr>
            <p:spPr bwMode="auto">
              <a:xfrm>
                <a:off x="3107" y="2115"/>
                <a:ext cx="1270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sk-SK" sz="2400" b="1">
                    <a:solidFill>
                      <a:srgbClr val="008000"/>
                    </a:solidFill>
                    <a:latin typeface="Palatino Linotype" pitchFamily="18" charset="0"/>
                  </a:rPr>
                  <a:t>ŠPATNĚ!</a:t>
                </a:r>
                <a:r>
                  <a:rPr lang="cs-CZ" altLang="sk-SK" sz="2400" b="1">
                    <a:solidFill>
                      <a:srgbClr val="003300"/>
                    </a:solidFill>
                    <a:latin typeface="Palatino Linotype" pitchFamily="18" charset="0"/>
                  </a:rPr>
                  <a:t>	</a:t>
                </a:r>
                <a:endParaRPr lang="cs-CZ" altLang="sk-SK" sz="6600" b="1">
                  <a:solidFill>
                    <a:srgbClr val="003300"/>
                  </a:solidFill>
                  <a:latin typeface="Palatino Linotype" pitchFamily="18" charset="0"/>
                  <a:sym typeface="Wingdings" pitchFamily="2" charset="2"/>
                </a:endParaRPr>
              </a:p>
            </p:txBody>
          </p:sp>
          <p:sp>
            <p:nvSpPr>
              <p:cNvPr id="28682" name="Rectangle 27"/>
              <p:cNvSpPr>
                <a:spLocks noChangeArrowheads="1"/>
              </p:cNvSpPr>
              <p:nvPr/>
            </p:nvSpPr>
            <p:spPr bwMode="auto">
              <a:xfrm>
                <a:off x="4558" y="1979"/>
                <a:ext cx="575" cy="7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altLang="sk-SK" sz="7200" b="1">
                    <a:solidFill>
                      <a:srgbClr val="008000"/>
                    </a:solidFill>
                    <a:latin typeface="Palatino Linotype" pitchFamily="18" charset="0"/>
                    <a:sym typeface="Wingdings" pitchFamily="2" charset="2"/>
                  </a:rPr>
                  <a:t></a:t>
                </a:r>
              </a:p>
            </p:txBody>
          </p:sp>
        </p:grpSp>
      </p:grpSp>
      <p:sp>
        <p:nvSpPr>
          <p:cNvPr id="28677" name="AutoShape 28"/>
          <p:cNvSpPr>
            <a:spLocks noChangeArrowheads="1"/>
          </p:cNvSpPr>
          <p:nvPr/>
        </p:nvSpPr>
        <p:spPr bwMode="auto">
          <a:xfrm>
            <a:off x="1572384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b="1" dirty="0" err="1">
                <a:solidFill>
                  <a:srgbClr val="000000"/>
                </a:solidFill>
              </a:rPr>
              <a:t>Dejiny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err="1">
                <a:solidFill>
                  <a:srgbClr val="000000"/>
                </a:solidFill>
              </a:rPr>
              <a:t>židovskej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smtClean="0">
                <a:solidFill>
                  <a:srgbClr val="000000"/>
                </a:solidFill>
              </a:rPr>
              <a:t>komunity</a:t>
            </a:r>
            <a:endParaRPr lang="cs-CZ" altLang="sk-SK" b="1" dirty="0">
              <a:solidFill>
                <a:srgbClr val="000000"/>
              </a:solidFill>
            </a:endParaRPr>
          </a:p>
        </p:txBody>
      </p:sp>
      <p:sp>
        <p:nvSpPr>
          <p:cNvPr id="28678" name="AutoShape 29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lIns="54000" tIns="118800" rIns="54000"/>
          <a:lstStyle/>
          <a:p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4. </a:t>
            </a:r>
            <a:r>
              <a:rPr lang="cs-CZ" altLang="sk-SK" sz="3200" b="1" dirty="0" err="1">
                <a:solidFill>
                  <a:srgbClr val="800000"/>
                </a:solidFill>
              </a:rPr>
              <a:t>Väčšina</a:t>
            </a:r>
            <a:r>
              <a:rPr lang="cs-CZ" altLang="sk-SK" sz="3200" b="1" dirty="0">
                <a:solidFill>
                  <a:srgbClr val="800000"/>
                </a:solidFill>
              </a:rPr>
              <a:t> </a:t>
            </a:r>
            <a:r>
              <a:rPr lang="cs-CZ" altLang="sk-SK" sz="3200" b="1" dirty="0" err="1">
                <a:solidFill>
                  <a:srgbClr val="800000"/>
                </a:solidFill>
              </a:rPr>
              <a:t>žido</a:t>
            </a:r>
            <a:r>
              <a:rPr lang="sk-SK" altLang="sk-SK" sz="3200" b="1" dirty="0">
                <a:solidFill>
                  <a:srgbClr val="800000"/>
                </a:solidFill>
              </a:rPr>
              <a:t>v boli deportovaní do ........ , kde pravdepodobne umreli. </a:t>
            </a:r>
            <a:endParaRPr lang="cs-CZ" altLang="sk-SK" sz="3200" b="1" dirty="0">
              <a:solidFill>
                <a:srgbClr val="800000"/>
              </a:solidFill>
            </a:endParaRPr>
          </a:p>
          <a:p>
            <a:endParaRPr lang="cs-CZ" altLang="sk-SK" sz="3200" b="1" dirty="0">
              <a:solidFill>
                <a:srgbClr val="80000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18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466139" y="476672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630240" y="1987972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 4.Prvá židovská </a:t>
            </a:r>
            <a:r>
              <a:rPr lang="cs-CZ" altLang="sk-SK" sz="3200" baseline="0" dirty="0">
                <a:solidFill>
                  <a:srgbClr val="800000"/>
                </a:solidFill>
              </a:rPr>
              <a:t>náboženská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800000"/>
                </a:solidFill>
              </a:rPr>
              <a:t>organizácia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v ZH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sa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nazývala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4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154614" y="2060997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A)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UZZNO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154614" y="3377179"/>
            <a:ext cx="5646736" cy="699944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Židovské náboženské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spoločenstvo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154614" y="4651797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C)JEŠURUN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688978" y="476672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sz="3200" b="1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29698" name="AutoShape 5"/>
          <p:cNvSpPr>
            <a:spLocks noChangeArrowheads="1"/>
          </p:cNvSpPr>
          <p:nvPr/>
        </p:nvSpPr>
        <p:spPr bwMode="auto">
          <a:xfrm>
            <a:off x="5750876" y="2133600"/>
            <a:ext cx="3541380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altLang="sk-SK" sz="2400" b="1">
                <a:solidFill>
                  <a:srgbClr val="000000"/>
                </a:solidFill>
              </a:rPr>
              <a:t>C) Sobiboru </a:t>
            </a:r>
          </a:p>
        </p:txBody>
      </p:sp>
      <p:grpSp>
        <p:nvGrpSpPr>
          <p:cNvPr id="29699" name="Group 9"/>
          <p:cNvGrpSpPr>
            <a:grpSpLocks/>
          </p:cNvGrpSpPr>
          <p:nvPr/>
        </p:nvGrpSpPr>
        <p:grpSpPr bwMode="auto">
          <a:xfrm>
            <a:off x="5783223" y="3284538"/>
            <a:ext cx="3042100" cy="1200149"/>
            <a:chOff x="3424" y="2069"/>
            <a:chExt cx="2163" cy="756"/>
          </a:xfrm>
        </p:grpSpPr>
        <p:sp>
          <p:nvSpPr>
            <p:cNvPr id="29703" name="Text Box 10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sk-SK" sz="2800" b="1">
                  <a:solidFill>
                    <a:srgbClr val="800000"/>
                  </a:solidFill>
                  <a:latin typeface="Palatino Linotype" pitchFamily="18" charset="0"/>
                </a:rPr>
                <a:t>SPRÁVNĚ!</a:t>
              </a:r>
              <a:endParaRPr lang="cs-CZ" altLang="sk-SK" sz="3600" b="1">
                <a:solidFill>
                  <a:srgbClr val="800000"/>
                </a:solidFill>
                <a:latin typeface="Palatino Linotype" pitchFamily="18" charset="0"/>
                <a:sym typeface="Wingdings" pitchFamily="2" charset="2"/>
              </a:endParaRPr>
            </a:p>
          </p:txBody>
        </p:sp>
        <p:sp>
          <p:nvSpPr>
            <p:cNvPr id="29704" name="Rectangle 11"/>
            <p:cNvSpPr>
              <a:spLocks noChangeArrowheads="1"/>
            </p:cNvSpPr>
            <p:nvPr/>
          </p:nvSpPr>
          <p:spPr bwMode="auto">
            <a:xfrm>
              <a:off x="5012" y="2069"/>
              <a:ext cx="575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sk-SK" sz="7200" b="1">
                  <a:solidFill>
                    <a:srgbClr val="800000"/>
                  </a:solidFill>
                  <a:latin typeface="Palatino Linotype" pitchFamily="18" charset="0"/>
                  <a:sym typeface="Wingdings" pitchFamily="2" charset="2"/>
                </a:rPr>
                <a:t></a:t>
              </a:r>
            </a:p>
          </p:txBody>
        </p:sp>
      </p:grpSp>
      <p:sp>
        <p:nvSpPr>
          <p:cNvPr id="29700" name="AutoShape 1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0658" y="5661248"/>
            <a:ext cx="1403613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sz="1400" b="1">
                <a:solidFill>
                  <a:srgbClr val="000000"/>
                </a:solidFill>
                <a:latin typeface="Palatino Linotype" pitchFamily="18" charset="0"/>
              </a:rPr>
              <a:t>další otázka</a:t>
            </a:r>
          </a:p>
        </p:txBody>
      </p:sp>
      <p:sp>
        <p:nvSpPr>
          <p:cNvPr id="29701" name="AutoShape 19"/>
          <p:cNvSpPr>
            <a:spLocks noChangeArrowheads="1"/>
          </p:cNvSpPr>
          <p:nvPr/>
        </p:nvSpPr>
        <p:spPr bwMode="auto">
          <a:xfrm>
            <a:off x="1509095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b="1" dirty="0" err="1">
                <a:solidFill>
                  <a:srgbClr val="000000"/>
                </a:solidFill>
              </a:rPr>
              <a:t>Dejiny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err="1">
                <a:solidFill>
                  <a:srgbClr val="000000"/>
                </a:solidFill>
              </a:rPr>
              <a:t>židovskej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smtClean="0">
                <a:solidFill>
                  <a:srgbClr val="000000"/>
                </a:solidFill>
              </a:rPr>
              <a:t>komunity</a:t>
            </a:r>
            <a:endParaRPr lang="cs-CZ" altLang="sk-SK" b="1" dirty="0">
              <a:solidFill>
                <a:srgbClr val="000000"/>
              </a:solidFill>
            </a:endParaRPr>
          </a:p>
        </p:txBody>
      </p:sp>
      <p:sp>
        <p:nvSpPr>
          <p:cNvPr id="29702" name="AutoShape 20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lIns="54000" tIns="118800" rIns="54000"/>
          <a:lstStyle/>
          <a:p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4. </a:t>
            </a:r>
            <a:r>
              <a:rPr lang="cs-CZ" altLang="sk-SK" sz="3200" b="1" dirty="0" err="1">
                <a:solidFill>
                  <a:srgbClr val="800000"/>
                </a:solidFill>
              </a:rPr>
              <a:t>Väčšina</a:t>
            </a:r>
            <a:r>
              <a:rPr lang="cs-CZ" altLang="sk-SK" sz="3200" b="1" dirty="0">
                <a:solidFill>
                  <a:srgbClr val="800000"/>
                </a:solidFill>
              </a:rPr>
              <a:t> </a:t>
            </a:r>
            <a:r>
              <a:rPr lang="cs-CZ" altLang="sk-SK" sz="3200" b="1" dirty="0" err="1">
                <a:solidFill>
                  <a:srgbClr val="800000"/>
                </a:solidFill>
              </a:rPr>
              <a:t>žido</a:t>
            </a:r>
            <a:r>
              <a:rPr lang="sk-SK" altLang="sk-SK" sz="3200" b="1" dirty="0">
                <a:solidFill>
                  <a:srgbClr val="800000"/>
                </a:solidFill>
              </a:rPr>
              <a:t>v boli deportovaní do ........ , kde pravdepodobne umreli. </a:t>
            </a:r>
            <a:endParaRPr lang="cs-CZ" altLang="sk-SK" sz="3200" b="1" dirty="0">
              <a:solidFill>
                <a:srgbClr val="800000"/>
              </a:solidFill>
            </a:endParaRPr>
          </a:p>
          <a:p>
            <a:endParaRPr lang="cs-CZ" altLang="sk-SK" b="1" dirty="0">
              <a:solidFill>
                <a:srgbClr val="800000"/>
              </a:solidFill>
            </a:endParaRPr>
          </a:p>
          <a:p>
            <a:endParaRPr lang="cs-CZ" altLang="sk-SK" sz="3200" b="1" dirty="0">
              <a:solidFill>
                <a:srgbClr val="80000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30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sz="3200" b="1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0722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528660" y="2133600"/>
            <a:ext cx="3700306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altLang="sk-SK" sz="2400" b="1" dirty="0">
                <a:solidFill>
                  <a:srgbClr val="000000"/>
                </a:solidFill>
                <a:latin typeface="Palatino Linotype" pitchFamily="18" charset="0"/>
              </a:rPr>
              <a:t>A)</a:t>
            </a:r>
            <a:r>
              <a:rPr lang="cs-CZ" altLang="sk-SK" sz="2400" b="1" dirty="0">
                <a:solidFill>
                  <a:srgbClr val="000000"/>
                </a:solidFill>
              </a:rPr>
              <a:t> Zvolen</a:t>
            </a:r>
          </a:p>
        </p:txBody>
      </p:sp>
      <p:sp>
        <p:nvSpPr>
          <p:cNvPr id="30723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528660" y="3430589"/>
            <a:ext cx="3700306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altLang="sk-SK" sz="2400" b="1" dirty="0">
                <a:solidFill>
                  <a:srgbClr val="000000"/>
                </a:solidFill>
              </a:rPr>
              <a:t>B) </a:t>
            </a:r>
            <a:r>
              <a:rPr lang="cs-CZ" altLang="sk-SK" sz="2400" b="1" dirty="0" err="1">
                <a:solidFill>
                  <a:srgbClr val="000000"/>
                </a:solidFill>
              </a:rPr>
              <a:t>Ban</a:t>
            </a:r>
            <a:r>
              <a:rPr lang="sk-SK" altLang="sk-SK" sz="2400" b="1" dirty="0" err="1">
                <a:solidFill>
                  <a:srgbClr val="000000"/>
                </a:solidFill>
              </a:rPr>
              <a:t>ská</a:t>
            </a:r>
            <a:r>
              <a:rPr lang="sk-SK" altLang="sk-SK" sz="2400" b="1" dirty="0">
                <a:solidFill>
                  <a:srgbClr val="000000"/>
                </a:solidFill>
              </a:rPr>
              <a:t> Bystrica</a:t>
            </a:r>
            <a:endParaRPr lang="cs-CZ" altLang="sk-SK" sz="2400" b="1" dirty="0">
              <a:solidFill>
                <a:srgbClr val="000000"/>
              </a:solidFill>
            </a:endParaRPr>
          </a:p>
        </p:txBody>
      </p:sp>
      <p:sp>
        <p:nvSpPr>
          <p:cNvPr id="30724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528660" y="4686300"/>
            <a:ext cx="3700306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altLang="sk-SK" sz="2400" b="1">
                <a:solidFill>
                  <a:srgbClr val="000000"/>
                </a:solidFill>
              </a:rPr>
              <a:t>C) Kováčová</a:t>
            </a:r>
          </a:p>
        </p:txBody>
      </p:sp>
      <p:sp>
        <p:nvSpPr>
          <p:cNvPr id="30725" name="AutoShape 11"/>
          <p:cNvSpPr>
            <a:spLocks noChangeArrowheads="1"/>
          </p:cNvSpPr>
          <p:nvPr/>
        </p:nvSpPr>
        <p:spPr bwMode="auto">
          <a:xfrm>
            <a:off x="1572384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b="1" dirty="0" err="1">
                <a:solidFill>
                  <a:srgbClr val="000000"/>
                </a:solidFill>
              </a:rPr>
              <a:t>Dejiny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err="1">
                <a:solidFill>
                  <a:srgbClr val="000000"/>
                </a:solidFill>
              </a:rPr>
              <a:t>židovskej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smtClean="0">
                <a:solidFill>
                  <a:srgbClr val="000000"/>
                </a:solidFill>
              </a:rPr>
              <a:t>komunity</a:t>
            </a:r>
            <a:endParaRPr lang="cs-CZ" altLang="sk-SK" b="1" dirty="0">
              <a:solidFill>
                <a:srgbClr val="000000"/>
              </a:solidFill>
            </a:endParaRPr>
          </a:p>
        </p:txBody>
      </p:sp>
      <p:sp>
        <p:nvSpPr>
          <p:cNvPr id="30726" name="AutoShape 12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lIns="54000" tIns="118800" rIns="54000"/>
          <a:lstStyle/>
          <a:p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5. </a:t>
            </a:r>
            <a:r>
              <a:rPr lang="cs-CZ" altLang="sk-SK" sz="3200" b="1" dirty="0">
                <a:solidFill>
                  <a:srgbClr val="800000"/>
                </a:solidFill>
              </a:rPr>
              <a:t>V </a:t>
            </a:r>
            <a:r>
              <a:rPr lang="cs-CZ" altLang="sk-SK" sz="3200" b="1" dirty="0" err="1">
                <a:solidFill>
                  <a:srgbClr val="800000"/>
                </a:solidFill>
              </a:rPr>
              <a:t>ktor</a:t>
            </a:r>
            <a:r>
              <a:rPr lang="sk-SK" altLang="sk-SK" sz="3200" b="1" dirty="0" err="1">
                <a:solidFill>
                  <a:srgbClr val="800000"/>
                </a:solidFill>
              </a:rPr>
              <a:t>om</a:t>
            </a:r>
            <a:r>
              <a:rPr lang="sk-SK" altLang="sk-SK" sz="3200" b="1" dirty="0">
                <a:solidFill>
                  <a:srgbClr val="800000"/>
                </a:solidFill>
              </a:rPr>
              <a:t> meste mali zakázané sa usadiť židia do roku 1859? </a:t>
            </a:r>
            <a:endParaRPr lang="cs-CZ" altLang="sk-SK" sz="32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54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sz="3200" b="1">
                <a:solidFill>
                  <a:srgbClr val="000000"/>
                </a:solidFill>
              </a:rPr>
              <a:t>B</a:t>
            </a:r>
            <a:endParaRPr lang="cs-CZ" altLang="sk-SK" sz="3200" b="1">
              <a:solidFill>
                <a:srgbClr val="000000"/>
              </a:solidFill>
              <a:latin typeface="Palatino Linotype" pitchFamily="18" charset="0"/>
            </a:endParaRPr>
          </a:p>
        </p:txBody>
      </p:sp>
      <p:sp>
        <p:nvSpPr>
          <p:cNvPr id="31746" name="Text Box 6"/>
          <p:cNvSpPr txBox="1">
            <a:spLocks noChangeArrowheads="1"/>
          </p:cNvSpPr>
          <p:nvPr/>
        </p:nvSpPr>
        <p:spPr bwMode="auto">
          <a:xfrm>
            <a:off x="5783223" y="3429000"/>
            <a:ext cx="17861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2400" b="1">
                <a:solidFill>
                  <a:srgbClr val="008000"/>
                </a:solidFill>
                <a:latin typeface="Palatino Linotype" pitchFamily="18" charset="0"/>
              </a:rPr>
              <a:t>ŠPATNĚ!</a:t>
            </a:r>
            <a:r>
              <a:rPr lang="cs-CZ" altLang="sk-SK" sz="2400" b="1">
                <a:solidFill>
                  <a:srgbClr val="003300"/>
                </a:solidFill>
                <a:latin typeface="Palatino Linotype" pitchFamily="18" charset="0"/>
              </a:rPr>
              <a:t>	</a:t>
            </a:r>
            <a:endParaRPr lang="cs-CZ" altLang="sk-SK" sz="6600" b="1">
              <a:solidFill>
                <a:srgbClr val="003300"/>
              </a:solidFill>
              <a:latin typeface="Palatino Linotype" pitchFamily="18" charset="0"/>
              <a:sym typeface="Wingdings" pitchFamily="2" charset="2"/>
            </a:endParaRPr>
          </a:p>
        </p:txBody>
      </p:sp>
      <p:sp>
        <p:nvSpPr>
          <p:cNvPr id="31747" name="Text Box 8"/>
          <p:cNvSpPr txBox="1">
            <a:spLocks noChangeArrowheads="1"/>
          </p:cNvSpPr>
          <p:nvPr/>
        </p:nvSpPr>
        <p:spPr bwMode="auto">
          <a:xfrm>
            <a:off x="5655238" y="4797426"/>
            <a:ext cx="354981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2000" b="1">
                <a:solidFill>
                  <a:srgbClr val="000000"/>
                </a:solidFill>
                <a:latin typeface="Palatino Linotype" pitchFamily="18" charset="0"/>
              </a:rPr>
              <a:t>SPRÁVNĚ:  B)</a:t>
            </a:r>
            <a:r>
              <a:rPr lang="cs-CZ" altLang="sk-SK" sz="2000" b="1">
                <a:solidFill>
                  <a:srgbClr val="000000"/>
                </a:solidFill>
              </a:rPr>
              <a:t> Banská Bystrica</a:t>
            </a:r>
          </a:p>
        </p:txBody>
      </p:sp>
      <p:sp>
        <p:nvSpPr>
          <p:cNvPr id="31749" name="Rectangle 13"/>
          <p:cNvSpPr>
            <a:spLocks noChangeArrowheads="1"/>
          </p:cNvSpPr>
          <p:nvPr/>
        </p:nvSpPr>
        <p:spPr bwMode="auto">
          <a:xfrm>
            <a:off x="7760658" y="3141664"/>
            <a:ext cx="80823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sk-SK" sz="7200" b="1">
                <a:solidFill>
                  <a:srgbClr val="008000"/>
                </a:solidFill>
                <a:latin typeface="Palatino Linotype" pitchFamily="18" charset="0"/>
                <a:sym typeface="Wingdings" pitchFamily="2" charset="2"/>
              </a:rPr>
              <a:t></a:t>
            </a:r>
          </a:p>
        </p:txBody>
      </p:sp>
      <p:sp>
        <p:nvSpPr>
          <p:cNvPr id="31750" name="AutoShape 15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lIns="54000" tIns="118800" rIns="54000"/>
          <a:lstStyle/>
          <a:p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5. </a:t>
            </a:r>
            <a:r>
              <a:rPr lang="cs-CZ" altLang="sk-SK" sz="3200" b="1" dirty="0">
                <a:solidFill>
                  <a:srgbClr val="800000"/>
                </a:solidFill>
              </a:rPr>
              <a:t>V </a:t>
            </a:r>
            <a:r>
              <a:rPr lang="cs-CZ" altLang="sk-SK" sz="3200" b="1" dirty="0" err="1">
                <a:solidFill>
                  <a:srgbClr val="800000"/>
                </a:solidFill>
              </a:rPr>
              <a:t>ktor</a:t>
            </a:r>
            <a:r>
              <a:rPr lang="sk-SK" altLang="sk-SK" sz="3200" b="1" dirty="0" err="1">
                <a:solidFill>
                  <a:srgbClr val="800000"/>
                </a:solidFill>
              </a:rPr>
              <a:t>om</a:t>
            </a:r>
            <a:r>
              <a:rPr lang="sk-SK" altLang="sk-SK" sz="3200" b="1" dirty="0">
                <a:solidFill>
                  <a:srgbClr val="800000"/>
                </a:solidFill>
              </a:rPr>
              <a:t> meste mali zakázané sa usadiť židia do roku 1859? </a:t>
            </a:r>
            <a:endParaRPr lang="cs-CZ" altLang="sk-SK" sz="3200" b="1" dirty="0">
              <a:solidFill>
                <a:srgbClr val="800000"/>
              </a:solidFill>
            </a:endParaRPr>
          </a:p>
          <a:p>
            <a:endParaRPr lang="cs-CZ" altLang="sk-SK" sz="3200" b="1" dirty="0">
              <a:solidFill>
                <a:srgbClr val="800000"/>
              </a:solidFill>
              <a:latin typeface="Palatino Linotype" pitchFamily="18" charset="0"/>
            </a:endParaRPr>
          </a:p>
        </p:txBody>
      </p:sp>
      <p:sp>
        <p:nvSpPr>
          <p:cNvPr id="31751" name="AutoShape 1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528660" y="2133600"/>
            <a:ext cx="3700306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altLang="sk-SK" sz="2400" b="1">
                <a:solidFill>
                  <a:srgbClr val="000000"/>
                </a:solidFill>
                <a:latin typeface="Palatino Linotype" pitchFamily="18" charset="0"/>
              </a:rPr>
              <a:t>A)</a:t>
            </a:r>
            <a:r>
              <a:rPr lang="cs-CZ" altLang="sk-SK" sz="2400" b="1">
                <a:solidFill>
                  <a:srgbClr val="000000"/>
                </a:solidFill>
              </a:rPr>
              <a:t> Zvolen </a:t>
            </a:r>
          </a:p>
        </p:txBody>
      </p:sp>
      <p:sp>
        <p:nvSpPr>
          <p:cNvPr id="31752" name="AutoShape 17"/>
          <p:cNvSpPr>
            <a:spLocks noChangeArrowheads="1"/>
          </p:cNvSpPr>
          <p:nvPr/>
        </p:nvSpPr>
        <p:spPr bwMode="auto">
          <a:xfrm>
            <a:off x="1572384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b="1" dirty="0" err="1">
                <a:solidFill>
                  <a:srgbClr val="000000"/>
                </a:solidFill>
              </a:rPr>
              <a:t>Dejiny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err="1">
                <a:solidFill>
                  <a:srgbClr val="000000"/>
                </a:solidFill>
              </a:rPr>
              <a:t>židovskej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smtClean="0">
                <a:solidFill>
                  <a:srgbClr val="000000"/>
                </a:solidFill>
              </a:rPr>
              <a:t>komunity</a:t>
            </a:r>
            <a:endParaRPr lang="cs-CZ" altLang="sk-SK" b="1" dirty="0">
              <a:solidFill>
                <a:srgbClr val="000000"/>
              </a:solidFill>
            </a:endParaRPr>
          </a:p>
        </p:txBody>
      </p:sp>
      <p:sp>
        <p:nvSpPr>
          <p:cNvPr id="2" name="Tlačidlo akcie: Domov 1">
            <a:hlinkClick r:id="rId3" action="ppaction://hlinksldjump" highlightClick="1"/>
          </p:cNvPr>
          <p:cNvSpPr/>
          <p:nvPr/>
        </p:nvSpPr>
        <p:spPr>
          <a:xfrm>
            <a:off x="9649147" y="5877272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1718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sz="3200" b="1">
                <a:solidFill>
                  <a:srgbClr val="000000"/>
                </a:solidFill>
              </a:rPr>
              <a:t>B</a:t>
            </a:r>
            <a:endParaRPr lang="cs-CZ" altLang="sk-SK" sz="3200" b="1">
              <a:solidFill>
                <a:srgbClr val="000000"/>
              </a:solidFill>
              <a:latin typeface="Palatino Linotype" pitchFamily="18" charset="0"/>
            </a:endParaRPr>
          </a:p>
        </p:txBody>
      </p:sp>
      <p:sp>
        <p:nvSpPr>
          <p:cNvPr id="32770" name="AutoShape 5"/>
          <p:cNvSpPr>
            <a:spLocks noChangeArrowheads="1"/>
          </p:cNvSpPr>
          <p:nvPr/>
        </p:nvSpPr>
        <p:spPr bwMode="auto">
          <a:xfrm>
            <a:off x="5418959" y="2133600"/>
            <a:ext cx="3572321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altLang="sk-SK" sz="2400" b="1">
                <a:solidFill>
                  <a:srgbClr val="000000"/>
                </a:solidFill>
              </a:rPr>
              <a:t>B) Bansk</a:t>
            </a:r>
            <a:r>
              <a:rPr lang="sk-SK" altLang="sk-SK" sz="2400" b="1">
                <a:solidFill>
                  <a:srgbClr val="000000"/>
                </a:solidFill>
              </a:rPr>
              <a:t>á Bystrica</a:t>
            </a:r>
            <a:endParaRPr lang="cs-CZ" altLang="sk-SK" sz="2400" b="1">
              <a:solidFill>
                <a:srgbClr val="000000"/>
              </a:solidFill>
            </a:endParaRPr>
          </a:p>
        </p:txBody>
      </p:sp>
      <p:grpSp>
        <p:nvGrpSpPr>
          <p:cNvPr id="32771" name="Group 10"/>
          <p:cNvGrpSpPr>
            <a:grpSpLocks/>
          </p:cNvGrpSpPr>
          <p:nvPr/>
        </p:nvGrpSpPr>
        <p:grpSpPr bwMode="auto">
          <a:xfrm>
            <a:off x="5847918" y="3284538"/>
            <a:ext cx="3042100" cy="1200149"/>
            <a:chOff x="3424" y="2069"/>
            <a:chExt cx="2163" cy="756"/>
          </a:xfrm>
        </p:grpSpPr>
        <p:sp>
          <p:nvSpPr>
            <p:cNvPr id="3277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sk-SK" sz="2800" b="1">
                  <a:solidFill>
                    <a:srgbClr val="800000"/>
                  </a:solidFill>
                  <a:latin typeface="Palatino Linotype" pitchFamily="18" charset="0"/>
                </a:rPr>
                <a:t>SPRÁVNĚ!</a:t>
              </a:r>
              <a:endParaRPr lang="cs-CZ" altLang="sk-SK" sz="3600" b="1">
                <a:solidFill>
                  <a:srgbClr val="800000"/>
                </a:solidFill>
                <a:latin typeface="Palatino Linotype" pitchFamily="18" charset="0"/>
                <a:sym typeface="Wingdings" pitchFamily="2" charset="2"/>
              </a:endParaRPr>
            </a:p>
          </p:txBody>
        </p:sp>
        <p:sp>
          <p:nvSpPr>
            <p:cNvPr id="3277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75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sk-SK" sz="7200" b="1">
                  <a:solidFill>
                    <a:srgbClr val="800000"/>
                  </a:solidFill>
                  <a:latin typeface="Palatino Linotype" pitchFamily="18" charset="0"/>
                  <a:sym typeface="Wingdings" pitchFamily="2" charset="2"/>
                </a:rPr>
                <a:t></a:t>
              </a:r>
            </a:p>
          </p:txBody>
        </p:sp>
      </p:grpSp>
      <p:sp>
        <p:nvSpPr>
          <p:cNvPr id="32773" name="AutoShape 16"/>
          <p:cNvSpPr>
            <a:spLocks noChangeArrowheads="1"/>
          </p:cNvSpPr>
          <p:nvPr/>
        </p:nvSpPr>
        <p:spPr bwMode="auto">
          <a:xfrm>
            <a:off x="1572384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b="1" dirty="0" err="1">
                <a:solidFill>
                  <a:srgbClr val="000000"/>
                </a:solidFill>
              </a:rPr>
              <a:t>Dejiny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err="1">
                <a:solidFill>
                  <a:srgbClr val="000000"/>
                </a:solidFill>
              </a:rPr>
              <a:t>židovskej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smtClean="0">
                <a:solidFill>
                  <a:srgbClr val="000000"/>
                </a:solidFill>
              </a:rPr>
              <a:t>komunity</a:t>
            </a:r>
            <a:endParaRPr lang="cs-CZ" altLang="sk-SK" b="1" dirty="0">
              <a:solidFill>
                <a:srgbClr val="000000"/>
              </a:solidFill>
            </a:endParaRPr>
          </a:p>
        </p:txBody>
      </p:sp>
      <p:sp>
        <p:nvSpPr>
          <p:cNvPr id="32774" name="AutoShape 17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lIns="54000" tIns="118800" rIns="54000"/>
          <a:lstStyle/>
          <a:p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5</a:t>
            </a:r>
            <a:r>
              <a:rPr lang="cs-CZ" altLang="sk-SK" sz="3200" b="1" dirty="0" smtClean="0">
                <a:solidFill>
                  <a:srgbClr val="800000"/>
                </a:solidFill>
                <a:latin typeface="Palatino Linotype" pitchFamily="18" charset="0"/>
              </a:rPr>
              <a:t>.</a:t>
            </a:r>
            <a:r>
              <a:rPr lang="cs-CZ" altLang="sk-SK" sz="3200" b="1" dirty="0">
                <a:solidFill>
                  <a:srgbClr val="800000"/>
                </a:solidFill>
              </a:rPr>
              <a:t> V </a:t>
            </a:r>
            <a:r>
              <a:rPr lang="cs-CZ" altLang="sk-SK" sz="3200" b="1" dirty="0" err="1">
                <a:solidFill>
                  <a:srgbClr val="800000"/>
                </a:solidFill>
              </a:rPr>
              <a:t>ktor</a:t>
            </a:r>
            <a:r>
              <a:rPr lang="sk-SK" altLang="sk-SK" sz="3200" b="1" dirty="0" err="1">
                <a:solidFill>
                  <a:srgbClr val="800000"/>
                </a:solidFill>
              </a:rPr>
              <a:t>om</a:t>
            </a:r>
            <a:r>
              <a:rPr lang="sk-SK" altLang="sk-SK" sz="3200" b="1" dirty="0">
                <a:solidFill>
                  <a:srgbClr val="800000"/>
                </a:solidFill>
              </a:rPr>
              <a:t> meste mali zakázané sa usadiť židia do roku 1859? </a:t>
            </a:r>
            <a:endParaRPr lang="cs-CZ" altLang="sk-SK" sz="3200" b="1" dirty="0">
              <a:solidFill>
                <a:srgbClr val="800000"/>
              </a:solidFill>
            </a:endParaRPr>
          </a:p>
          <a:p>
            <a:endParaRPr lang="cs-CZ" altLang="sk-SK" sz="3200" b="1" dirty="0">
              <a:solidFill>
                <a:srgbClr val="800000"/>
              </a:solidFill>
              <a:latin typeface="Palatino Linotype" pitchFamily="18" charset="0"/>
            </a:endParaRPr>
          </a:p>
        </p:txBody>
      </p:sp>
      <p:sp>
        <p:nvSpPr>
          <p:cNvPr id="2" name="Tlačidlo akcie: Domov 1">
            <a:hlinkClick r:id="rId2" action="ppaction://hlinksldjump" highlightClick="1"/>
          </p:cNvPr>
          <p:cNvSpPr/>
          <p:nvPr/>
        </p:nvSpPr>
        <p:spPr>
          <a:xfrm>
            <a:off x="9433123" y="5733256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4975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sz="3200" b="1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3794" name="AutoShape 5"/>
          <p:cNvSpPr>
            <a:spLocks noChangeArrowheads="1"/>
          </p:cNvSpPr>
          <p:nvPr/>
        </p:nvSpPr>
        <p:spPr bwMode="auto">
          <a:xfrm>
            <a:off x="5549756" y="2159000"/>
            <a:ext cx="3700307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altLang="sk-SK" sz="2400" b="1">
                <a:solidFill>
                  <a:srgbClr val="000000"/>
                </a:solidFill>
              </a:rPr>
              <a:t>C) Kováčová</a:t>
            </a:r>
          </a:p>
        </p:txBody>
      </p:sp>
      <p:sp>
        <p:nvSpPr>
          <p:cNvPr id="33795" name="Text Box 7"/>
          <p:cNvSpPr txBox="1">
            <a:spLocks noChangeArrowheads="1"/>
          </p:cNvSpPr>
          <p:nvPr/>
        </p:nvSpPr>
        <p:spPr bwMode="auto">
          <a:xfrm>
            <a:off x="5719934" y="3429001"/>
            <a:ext cx="1658176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2400" b="1">
                <a:solidFill>
                  <a:srgbClr val="008000"/>
                </a:solidFill>
                <a:latin typeface="Palatino Linotype" pitchFamily="18" charset="0"/>
              </a:rPr>
              <a:t>ŠPATNĚ!</a:t>
            </a:r>
            <a:r>
              <a:rPr lang="cs-CZ" altLang="sk-SK" sz="2400" b="1">
                <a:solidFill>
                  <a:srgbClr val="000000"/>
                </a:solidFill>
                <a:latin typeface="Palatino Linotype" pitchFamily="18" charset="0"/>
              </a:rPr>
              <a:t>	</a:t>
            </a:r>
            <a:endParaRPr lang="cs-CZ" altLang="sk-SK" sz="7200" b="1">
              <a:solidFill>
                <a:srgbClr val="000000"/>
              </a:solidFill>
              <a:latin typeface="Palatino Linotype" pitchFamily="18" charset="0"/>
              <a:sym typeface="Wingdings" pitchFamily="2" charset="2"/>
            </a:endParaRPr>
          </a:p>
        </p:txBody>
      </p:sp>
      <p:sp>
        <p:nvSpPr>
          <p:cNvPr id="33797" name="Rectangle 11"/>
          <p:cNvSpPr>
            <a:spLocks noChangeArrowheads="1"/>
          </p:cNvSpPr>
          <p:nvPr/>
        </p:nvSpPr>
        <p:spPr bwMode="auto">
          <a:xfrm>
            <a:off x="7760658" y="3141664"/>
            <a:ext cx="80823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sk-SK" sz="7200" b="1">
                <a:solidFill>
                  <a:srgbClr val="008000"/>
                </a:solidFill>
                <a:latin typeface="Palatino Linotype" pitchFamily="18" charset="0"/>
                <a:sym typeface="Wingdings" pitchFamily="2" charset="2"/>
              </a:rPr>
              <a:t></a:t>
            </a:r>
          </a:p>
        </p:txBody>
      </p:sp>
      <p:sp>
        <p:nvSpPr>
          <p:cNvPr id="33798" name="Text Box 14"/>
          <p:cNvSpPr txBox="1">
            <a:spLocks noChangeArrowheads="1"/>
          </p:cNvSpPr>
          <p:nvPr/>
        </p:nvSpPr>
        <p:spPr bwMode="auto">
          <a:xfrm>
            <a:off x="5655238" y="4797426"/>
            <a:ext cx="354981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2000" b="1">
                <a:solidFill>
                  <a:srgbClr val="000000"/>
                </a:solidFill>
                <a:latin typeface="Palatino Linotype" pitchFamily="18" charset="0"/>
              </a:rPr>
              <a:t>SPRÁVNĚ:  B)</a:t>
            </a:r>
            <a:r>
              <a:rPr lang="cs-CZ" altLang="sk-SK" sz="2000" b="1">
                <a:solidFill>
                  <a:srgbClr val="000000"/>
                </a:solidFill>
              </a:rPr>
              <a:t> Banská Bystrica</a:t>
            </a:r>
          </a:p>
        </p:txBody>
      </p:sp>
      <p:sp>
        <p:nvSpPr>
          <p:cNvPr id="33799" name="AutoShape 15"/>
          <p:cNvSpPr>
            <a:spLocks noChangeArrowheads="1"/>
          </p:cNvSpPr>
          <p:nvPr/>
        </p:nvSpPr>
        <p:spPr bwMode="auto">
          <a:xfrm>
            <a:off x="1572384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sk-SK" b="1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b="1" dirty="0">
                <a:solidFill>
                  <a:srgbClr val="000000"/>
                </a:solidFill>
              </a:rPr>
              <a:t> </a:t>
            </a:r>
            <a:r>
              <a:rPr lang="cs-CZ" altLang="sk-SK" b="1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b="1" dirty="0" smtClean="0">
                <a:solidFill>
                  <a:srgbClr val="000000"/>
                </a:solidFill>
              </a:rPr>
              <a:t> komunity</a:t>
            </a:r>
            <a:endParaRPr lang="cs-CZ" altLang="sk-SK" b="1" dirty="0">
              <a:solidFill>
                <a:srgbClr val="000000"/>
              </a:solidFill>
            </a:endParaRPr>
          </a:p>
        </p:txBody>
      </p:sp>
      <p:sp>
        <p:nvSpPr>
          <p:cNvPr id="33800" name="AutoShape 16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lIns="54000" tIns="118800" rIns="54000"/>
          <a:lstStyle/>
          <a:p>
            <a:r>
              <a:rPr lang="cs-CZ" altLang="sk-SK" sz="3200" b="1" dirty="0">
                <a:solidFill>
                  <a:srgbClr val="800000"/>
                </a:solidFill>
                <a:latin typeface="Palatino Linotype" pitchFamily="18" charset="0"/>
              </a:rPr>
              <a:t>5. </a:t>
            </a:r>
            <a:r>
              <a:rPr lang="cs-CZ" altLang="sk-SK" sz="3200" b="1" dirty="0">
                <a:solidFill>
                  <a:srgbClr val="800000"/>
                </a:solidFill>
              </a:rPr>
              <a:t>V </a:t>
            </a:r>
            <a:r>
              <a:rPr lang="cs-CZ" altLang="sk-SK" sz="3200" b="1" dirty="0" err="1">
                <a:solidFill>
                  <a:srgbClr val="800000"/>
                </a:solidFill>
              </a:rPr>
              <a:t>ktor</a:t>
            </a:r>
            <a:r>
              <a:rPr lang="sk-SK" altLang="sk-SK" sz="3200" b="1" dirty="0" err="1">
                <a:solidFill>
                  <a:srgbClr val="800000"/>
                </a:solidFill>
              </a:rPr>
              <a:t>om</a:t>
            </a:r>
            <a:r>
              <a:rPr lang="sk-SK" altLang="sk-SK" sz="3200" b="1" dirty="0">
                <a:solidFill>
                  <a:srgbClr val="800000"/>
                </a:solidFill>
              </a:rPr>
              <a:t> meste mali zakázané sa usadiť židia do roku 1859? </a:t>
            </a:r>
            <a:endParaRPr lang="cs-CZ" altLang="sk-SK" sz="3200" b="1" dirty="0">
              <a:solidFill>
                <a:srgbClr val="800000"/>
              </a:solidFill>
            </a:endParaRPr>
          </a:p>
          <a:p>
            <a:endParaRPr lang="cs-CZ" altLang="sk-SK" sz="3200" b="1" dirty="0">
              <a:solidFill>
                <a:srgbClr val="800000"/>
              </a:solidFill>
            </a:endParaRPr>
          </a:p>
        </p:txBody>
      </p:sp>
      <p:sp>
        <p:nvSpPr>
          <p:cNvPr id="2" name="Tlačidlo akcie: Domov 1">
            <a:hlinkClick r:id="rId2" action="ppaction://hlinksldjump" highlightClick="1"/>
          </p:cNvPr>
          <p:cNvSpPr/>
          <p:nvPr/>
        </p:nvSpPr>
        <p:spPr>
          <a:xfrm>
            <a:off x="9361115" y="5877272"/>
            <a:ext cx="432048" cy="43204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6559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641333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472683" y="3141071"/>
            <a:ext cx="4006850" cy="2055813"/>
            <a:chOff x="3061" y="1979"/>
            <a:chExt cx="2524" cy="1295"/>
          </a:xfrm>
        </p:grpSpPr>
        <p:sp>
          <p:nvSpPr>
            <p:cNvPr id="4" name="Text Box 8"/>
            <p:cNvSpPr txBox="1">
              <a:spLocks noChangeArrowheads="1"/>
            </p:cNvSpPr>
            <p:nvPr/>
          </p:nvSpPr>
          <p:spPr bwMode="auto">
            <a:xfrm>
              <a:off x="3061" y="3022"/>
              <a:ext cx="252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000" baseline="0" dirty="0">
                  <a:solidFill>
                    <a:srgbClr val="000000"/>
                  </a:solidFill>
                </a:rPr>
                <a:t>SPRÁVNĚ:  C) </a:t>
              </a:r>
              <a:r>
                <a:rPr lang="cs-CZ" altLang="sk-SK" sz="2000" baseline="0" dirty="0" smtClean="0">
                  <a:solidFill>
                    <a:srgbClr val="000000"/>
                  </a:solidFill>
                </a:rPr>
                <a:t>JEŠURUN</a:t>
              </a:r>
              <a:endParaRPr lang="cs-CZ" altLang="sk-SK" sz="2000" baseline="0" dirty="0">
                <a:solidFill>
                  <a:srgbClr val="000000"/>
                </a:solidFill>
              </a:endParaRPr>
            </a:p>
          </p:txBody>
        </p: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3107" y="1979"/>
              <a:ext cx="1960" cy="756"/>
              <a:chOff x="3107" y="1979"/>
              <a:chExt cx="1960" cy="756"/>
            </a:xfrm>
          </p:grpSpPr>
          <p:sp>
            <p:nvSpPr>
              <p:cNvPr id="6" name="Text Box 6"/>
              <p:cNvSpPr txBox="1">
                <a:spLocks noChangeArrowheads="1"/>
              </p:cNvSpPr>
              <p:nvPr/>
            </p:nvSpPr>
            <p:spPr bwMode="auto">
              <a:xfrm>
                <a:off x="3107" y="2115"/>
                <a:ext cx="1270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33">
                        <a:alpha val="47058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1pPr>
                <a:lvl2pPr marL="742950" indent="-28575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2pPr>
                <a:lvl3pPr marL="11430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3pPr>
                <a:lvl4pPr marL="16002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4pPr>
                <a:lvl5pPr marL="20574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altLang="sk-SK" baseline="0">
                    <a:solidFill>
                      <a:srgbClr val="008000"/>
                    </a:solidFill>
                  </a:rPr>
                  <a:t>ŠPATNĚ!</a:t>
                </a:r>
                <a:r>
                  <a:rPr lang="cs-CZ" altLang="sk-SK" baseline="0">
                    <a:solidFill>
                      <a:srgbClr val="003300"/>
                    </a:solidFill>
                  </a:rPr>
                  <a:t>	</a:t>
                </a:r>
                <a:endParaRPr lang="cs-CZ" altLang="sk-SK" sz="6600" baseline="0">
                  <a:solidFill>
                    <a:srgbClr val="003300"/>
                  </a:solidFill>
                  <a:sym typeface="Wingdings" panose="05000000000000000000" pitchFamily="2" charset="2"/>
                </a:endParaRPr>
              </a:p>
            </p:txBody>
          </p:sp>
          <p:sp>
            <p:nvSpPr>
              <p:cNvPr id="7" name="Rectangle 9"/>
              <p:cNvSpPr>
                <a:spLocks noChangeArrowheads="1"/>
              </p:cNvSpPr>
              <p:nvPr/>
            </p:nvSpPr>
            <p:spPr bwMode="auto">
              <a:xfrm>
                <a:off x="4558" y="1979"/>
                <a:ext cx="509" cy="7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33">
                        <a:alpha val="47058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1pPr>
                <a:lvl2pPr marL="742950" indent="-28575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2pPr>
                <a:lvl3pPr marL="11430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3pPr>
                <a:lvl4pPr marL="16002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4pPr>
                <a:lvl5pPr marL="20574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altLang="sk-SK" sz="7200" baseline="0">
                    <a:solidFill>
                      <a:srgbClr val="008000"/>
                    </a:solidFill>
                    <a:sym typeface="Wingdings" panose="05000000000000000000" pitchFamily="2" charset="2"/>
                  </a:rPr>
                  <a:t></a:t>
                </a:r>
              </a:p>
            </p:txBody>
          </p:sp>
        </p:grpSp>
      </p:grpSp>
      <p:sp>
        <p:nvSpPr>
          <p:cNvPr id="8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849171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9" name="AutoShap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329809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A)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UZZNO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10" name="AutoShape 18"/>
          <p:cNvSpPr>
            <a:spLocks noChangeArrowheads="1"/>
          </p:cNvSpPr>
          <p:nvPr/>
        </p:nvSpPr>
        <p:spPr bwMode="auto">
          <a:xfrm>
            <a:off x="864173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11" name="AutoShape 19"/>
          <p:cNvSpPr>
            <a:spLocks noChangeArrowheads="1"/>
          </p:cNvSpPr>
          <p:nvPr/>
        </p:nvSpPr>
        <p:spPr bwMode="auto">
          <a:xfrm>
            <a:off x="805434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4.Prvá židovská náboženská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>
                <a:solidFill>
                  <a:srgbClr val="800000"/>
                </a:solidFill>
              </a:rPr>
              <a:t>organizácia</a:t>
            </a:r>
            <a:r>
              <a:rPr lang="cs-CZ" altLang="sk-SK" sz="3200" baseline="0" dirty="0">
                <a:solidFill>
                  <a:srgbClr val="800000"/>
                </a:solidFill>
              </a:rPr>
              <a:t> v ZH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sa</a:t>
            </a:r>
            <a:r>
              <a:rPr lang="cs-CZ" altLang="sk-SK" sz="3200" baseline="0" dirty="0">
                <a:solidFill>
                  <a:srgbClr val="800000"/>
                </a:solidFill>
              </a:rPr>
              <a:t> nazývala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641333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01245" y="2133005"/>
            <a:ext cx="564457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Židovkské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naboženské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spoločenstvo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AutoShape 2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849171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 dirty="0">
                <a:solidFill>
                  <a:srgbClr val="000000"/>
                </a:solidFill>
              </a:rPr>
              <a:t>další otázka</a:t>
            </a:r>
          </a:p>
        </p:txBody>
      </p: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5472683" y="3141071"/>
            <a:ext cx="4006850" cy="2055813"/>
            <a:chOff x="3061" y="1979"/>
            <a:chExt cx="2524" cy="1295"/>
          </a:xfrm>
        </p:grpSpPr>
        <p:sp>
          <p:nvSpPr>
            <p:cNvPr id="6" name="Text Box 24"/>
            <p:cNvSpPr txBox="1">
              <a:spLocks noChangeArrowheads="1"/>
            </p:cNvSpPr>
            <p:nvPr/>
          </p:nvSpPr>
          <p:spPr bwMode="auto">
            <a:xfrm>
              <a:off x="3061" y="3022"/>
              <a:ext cx="252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000" baseline="0" dirty="0">
                  <a:solidFill>
                    <a:srgbClr val="000000"/>
                  </a:solidFill>
                </a:rPr>
                <a:t>SPRÁVNĚ:  </a:t>
              </a:r>
              <a:r>
                <a:rPr lang="cs-CZ" altLang="sk-SK" sz="2000" baseline="0" dirty="0" smtClean="0">
                  <a:solidFill>
                    <a:srgbClr val="000000"/>
                  </a:solidFill>
                </a:rPr>
                <a:t>C) JEŠURUN</a:t>
              </a:r>
              <a:endParaRPr lang="cs-CZ" altLang="sk-SK" sz="2000" baseline="0" dirty="0">
                <a:solidFill>
                  <a:srgbClr val="000000"/>
                </a:solidFill>
              </a:endParaRPr>
            </a:p>
          </p:txBody>
        </p:sp>
        <p:grpSp>
          <p:nvGrpSpPr>
            <p:cNvPr id="7" name="Group 25"/>
            <p:cNvGrpSpPr>
              <a:grpSpLocks/>
            </p:cNvGrpSpPr>
            <p:nvPr/>
          </p:nvGrpSpPr>
          <p:grpSpPr bwMode="auto">
            <a:xfrm>
              <a:off x="3107" y="1979"/>
              <a:ext cx="1960" cy="756"/>
              <a:chOff x="3107" y="1979"/>
              <a:chExt cx="1960" cy="756"/>
            </a:xfrm>
          </p:grpSpPr>
          <p:sp>
            <p:nvSpPr>
              <p:cNvPr id="8" name="Text Box 26"/>
              <p:cNvSpPr txBox="1">
                <a:spLocks noChangeArrowheads="1"/>
              </p:cNvSpPr>
              <p:nvPr/>
            </p:nvSpPr>
            <p:spPr bwMode="auto">
              <a:xfrm>
                <a:off x="3107" y="2115"/>
                <a:ext cx="1270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33">
                        <a:alpha val="47058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1pPr>
                <a:lvl2pPr marL="742950" indent="-28575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2pPr>
                <a:lvl3pPr marL="11430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3pPr>
                <a:lvl4pPr marL="16002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4pPr>
                <a:lvl5pPr marL="20574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altLang="sk-SK" baseline="0">
                    <a:solidFill>
                      <a:srgbClr val="008000"/>
                    </a:solidFill>
                  </a:rPr>
                  <a:t>ŠPATNĚ!</a:t>
                </a:r>
                <a:r>
                  <a:rPr lang="cs-CZ" altLang="sk-SK" baseline="0">
                    <a:solidFill>
                      <a:srgbClr val="003300"/>
                    </a:solidFill>
                  </a:rPr>
                  <a:t>	</a:t>
                </a:r>
                <a:endParaRPr lang="cs-CZ" altLang="sk-SK" sz="6600" baseline="0">
                  <a:solidFill>
                    <a:srgbClr val="003300"/>
                  </a:solidFill>
                  <a:sym typeface="Wingdings" panose="05000000000000000000" pitchFamily="2" charset="2"/>
                </a:endParaRPr>
              </a:p>
            </p:txBody>
          </p:sp>
          <p:sp>
            <p:nvSpPr>
              <p:cNvPr id="9" name="Rectangle 27"/>
              <p:cNvSpPr>
                <a:spLocks noChangeArrowheads="1"/>
              </p:cNvSpPr>
              <p:nvPr/>
            </p:nvSpPr>
            <p:spPr bwMode="auto">
              <a:xfrm>
                <a:off x="4558" y="1979"/>
                <a:ext cx="509" cy="7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33">
                        <a:alpha val="47058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1pPr>
                <a:lvl2pPr marL="742950" indent="-28575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2pPr>
                <a:lvl3pPr marL="11430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3pPr>
                <a:lvl4pPr marL="16002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4pPr>
                <a:lvl5pPr marL="20574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altLang="sk-SK" sz="7200" baseline="0">
                    <a:solidFill>
                      <a:srgbClr val="008000"/>
                    </a:solidFill>
                    <a:sym typeface="Wingdings" panose="05000000000000000000" pitchFamily="2" charset="2"/>
                  </a:rPr>
                  <a:t></a:t>
                </a:r>
              </a:p>
            </p:txBody>
          </p:sp>
        </p:grpSp>
      </p:grpSp>
      <p:sp>
        <p:nvSpPr>
          <p:cNvPr id="10" name="AutoShape 28"/>
          <p:cNvSpPr>
            <a:spLocks noChangeArrowheads="1"/>
          </p:cNvSpPr>
          <p:nvPr/>
        </p:nvSpPr>
        <p:spPr bwMode="auto">
          <a:xfrm>
            <a:off x="864173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11" name="AutoShape 29"/>
          <p:cNvSpPr>
            <a:spLocks noChangeArrowheads="1"/>
          </p:cNvSpPr>
          <p:nvPr/>
        </p:nvSpPr>
        <p:spPr bwMode="auto">
          <a:xfrm>
            <a:off x="805433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4.Prvá židovská náboženská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>
                <a:solidFill>
                  <a:srgbClr val="800000"/>
                </a:solidFill>
              </a:rPr>
              <a:t>organizácia</a:t>
            </a:r>
            <a:r>
              <a:rPr lang="cs-CZ" altLang="sk-SK" sz="3200" baseline="0" dirty="0">
                <a:solidFill>
                  <a:srgbClr val="800000"/>
                </a:solidFill>
              </a:rPr>
              <a:t> v ZH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sa</a:t>
            </a:r>
            <a:r>
              <a:rPr lang="cs-CZ" altLang="sk-SK" sz="3200" baseline="0" dirty="0">
                <a:solidFill>
                  <a:srgbClr val="800000"/>
                </a:solidFill>
              </a:rPr>
              <a:t> nazývala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556055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95358" y="2133873"/>
            <a:ext cx="3997325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JEŠURUN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5531868" y="3284813"/>
            <a:ext cx="3328988" cy="1200149"/>
            <a:chOff x="3424" y="2069"/>
            <a:chExt cx="2097" cy="756"/>
          </a:xfrm>
        </p:grpSpPr>
        <p:sp>
          <p:nvSpPr>
            <p:cNvPr id="5" name="Text Box 10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>
                  <a:solidFill>
                    <a:srgbClr val="800000"/>
                  </a:solidFill>
                </a:rPr>
                <a:t>SPRÁVNĚ!</a:t>
              </a:r>
              <a:endParaRPr lang="cs-CZ" altLang="sk-SK" sz="3600" baseline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11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>
                  <a:solidFill>
                    <a:srgbClr val="800000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7" name="AutoShape 1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3893" y="5734326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9"/>
          <p:cNvSpPr>
            <a:spLocks noChangeArrowheads="1"/>
          </p:cNvSpPr>
          <p:nvPr/>
        </p:nvSpPr>
        <p:spPr bwMode="auto">
          <a:xfrm>
            <a:off x="778895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20"/>
          <p:cNvSpPr>
            <a:spLocks noChangeArrowheads="1"/>
          </p:cNvSpPr>
          <p:nvPr/>
        </p:nvSpPr>
        <p:spPr bwMode="auto">
          <a:xfrm>
            <a:off x="720156" y="206084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4.Prvá židovská náboženská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>
                <a:solidFill>
                  <a:srgbClr val="800000"/>
                </a:solidFill>
              </a:rPr>
              <a:t>organizácia</a:t>
            </a:r>
            <a:r>
              <a:rPr lang="cs-CZ" altLang="sk-SK" sz="3200" baseline="0" dirty="0">
                <a:solidFill>
                  <a:srgbClr val="800000"/>
                </a:solidFill>
              </a:rPr>
              <a:t> v ZH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sa</a:t>
            </a:r>
            <a:r>
              <a:rPr lang="cs-CZ" altLang="sk-SK" sz="3200" baseline="0" dirty="0">
                <a:solidFill>
                  <a:srgbClr val="800000"/>
                </a:solidFill>
              </a:rPr>
              <a:t> nazývala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6330834"/>
              </p:ext>
            </p:extLst>
          </p:nvPr>
        </p:nvGraphicFramePr>
        <p:xfrm>
          <a:off x="792163" y="620689"/>
          <a:ext cx="9289032" cy="439248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824536"/>
                <a:gridCol w="4464496"/>
              </a:tblGrid>
              <a:tr h="2340260">
                <a:tc>
                  <a:txBody>
                    <a:bodyPr/>
                    <a:lstStyle/>
                    <a:p>
                      <a:endParaRPr lang="sk-SK" sz="4000" dirty="0" smtClean="0"/>
                    </a:p>
                    <a:p>
                      <a:r>
                        <a:rPr lang="sk-SK" sz="4000" dirty="0" smtClean="0"/>
                        <a:t>VŠEOBECNE</a:t>
                      </a:r>
                      <a:r>
                        <a:rPr lang="sk-SK" sz="4000" baseline="0" dirty="0" smtClean="0"/>
                        <a:t> </a:t>
                      </a:r>
                      <a:endParaRPr lang="sk-SK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4000" dirty="0" smtClean="0"/>
                    </a:p>
                    <a:p>
                      <a:r>
                        <a:rPr lang="sk-SK" sz="4000" dirty="0" smtClean="0"/>
                        <a:t>TÉMA</a:t>
                      </a:r>
                      <a:r>
                        <a:rPr lang="sk-SK" sz="4000" baseline="0" dirty="0" smtClean="0"/>
                        <a:t> SVET</a:t>
                      </a:r>
                    </a:p>
                  </a:txBody>
                  <a:tcPr/>
                </a:tc>
              </a:tr>
              <a:tr h="2052228">
                <a:tc>
                  <a:txBody>
                    <a:bodyPr/>
                    <a:lstStyle/>
                    <a:p>
                      <a:r>
                        <a:rPr lang="sk-SK" sz="4000" dirty="0" smtClean="0"/>
                        <a:t>TÉMA</a:t>
                      </a:r>
                      <a:r>
                        <a:rPr lang="sk-SK" sz="4000" baseline="0" dirty="0" smtClean="0"/>
                        <a:t> SLOVENSKO</a:t>
                      </a:r>
                      <a:endParaRPr lang="sk-SK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4000" dirty="0" smtClean="0"/>
                        <a:t>REGIÓN  </a:t>
                      </a:r>
                    </a:p>
                    <a:p>
                      <a:r>
                        <a:rPr lang="sk-SK" sz="4000" dirty="0" smtClean="0"/>
                        <a:t>(</a:t>
                      </a:r>
                      <a:r>
                        <a:rPr lang="sk-SK" sz="4000" baseline="0" dirty="0" smtClean="0"/>
                        <a:t>BANSKÁ BYSTRICA)</a:t>
                      </a:r>
                      <a:endParaRPr lang="sk-SK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bdĺžnik 4">
            <a:hlinkClick r:id="rId2" action="ppaction://hlinksldjump"/>
          </p:cNvPr>
          <p:cNvSpPr/>
          <p:nvPr/>
        </p:nvSpPr>
        <p:spPr>
          <a:xfrm>
            <a:off x="4464571" y="908720"/>
            <a:ext cx="79208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6" name="Obdĺžnik 5">
            <a:hlinkClick r:id="rId3" action="ppaction://hlinksldjump"/>
          </p:cNvPr>
          <p:cNvSpPr/>
          <p:nvPr/>
        </p:nvSpPr>
        <p:spPr>
          <a:xfrm>
            <a:off x="9098469" y="3140968"/>
            <a:ext cx="79208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7" name="Obdĺžnik 6">
            <a:hlinkClick r:id="rId4" action="ppaction://hlinksldjump"/>
          </p:cNvPr>
          <p:cNvSpPr/>
          <p:nvPr/>
        </p:nvSpPr>
        <p:spPr>
          <a:xfrm>
            <a:off x="4478139" y="3247694"/>
            <a:ext cx="79208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8" name="Obdĺžnik 7">
            <a:hlinkClick r:id="rId5" action="ppaction://hlinksldjump"/>
          </p:cNvPr>
          <p:cNvSpPr/>
          <p:nvPr/>
        </p:nvSpPr>
        <p:spPr>
          <a:xfrm>
            <a:off x="9109087" y="908720"/>
            <a:ext cx="79208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9" name="Obdĺžnik 8">
            <a:hlinkClick r:id="rId6" action="ppaction://hlinksldjump"/>
          </p:cNvPr>
          <p:cNvSpPr/>
          <p:nvPr/>
        </p:nvSpPr>
        <p:spPr>
          <a:xfrm>
            <a:off x="4475189" y="1844824"/>
            <a:ext cx="781470" cy="72008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bg1"/>
                </a:solidFill>
              </a:rPr>
              <a:t>B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9109087" y="4084420"/>
            <a:ext cx="781470" cy="72008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B</a:t>
            </a:r>
            <a:endParaRPr lang="sk-SK" dirty="0"/>
          </a:p>
        </p:txBody>
      </p:sp>
      <p:sp>
        <p:nvSpPr>
          <p:cNvPr id="11" name="Obdĺžnik 10">
            <a:hlinkClick r:id="rId7" action="ppaction://hlinksldjump"/>
          </p:cNvPr>
          <p:cNvSpPr/>
          <p:nvPr/>
        </p:nvSpPr>
        <p:spPr>
          <a:xfrm>
            <a:off x="4464571" y="4149080"/>
            <a:ext cx="781470" cy="72008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B</a:t>
            </a:r>
            <a:endParaRPr lang="sk-SK" dirty="0"/>
          </a:p>
        </p:txBody>
      </p:sp>
      <p:sp>
        <p:nvSpPr>
          <p:cNvPr id="12" name="Obdĺžnik 11">
            <a:hlinkClick r:id="rId8" action="ppaction://hlinksldjump"/>
          </p:cNvPr>
          <p:cNvSpPr/>
          <p:nvPr/>
        </p:nvSpPr>
        <p:spPr>
          <a:xfrm>
            <a:off x="9109087" y="1823339"/>
            <a:ext cx="781470" cy="72008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B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9556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569325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257801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A)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Synagóga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257801" y="3429996"/>
            <a:ext cx="4176712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Židovský cintorín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257801" y="47238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</a:t>
            </a:r>
            <a:r>
              <a:rPr lang="cs-CZ" altLang="sk-SK" baseline="0" dirty="0" smtClean="0">
                <a:solidFill>
                  <a:srgbClr val="000000"/>
                </a:solidFill>
              </a:rPr>
              <a:t>) Židovský pomník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792164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733426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5.V ZH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sa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pod Šibeničným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vrchom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nachádza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: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641333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5617148" y="3428406"/>
            <a:ext cx="20161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3300"/>
                </a:solidFill>
              </a:rPr>
              <a:t>	</a:t>
            </a:r>
            <a:endParaRPr lang="cs-CZ" altLang="sk-SK" sz="6600" baseline="0">
              <a:solidFill>
                <a:srgbClr val="003300"/>
              </a:solidFill>
              <a:sym typeface="Wingdings" panose="05000000000000000000" pitchFamily="2" charset="2"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5472683" y="4796831"/>
            <a:ext cx="40068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B) 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Židovský cintorín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7849170" y="3141071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7" name="AutoShape 15"/>
          <p:cNvSpPr>
            <a:spLocks noChangeArrowheads="1"/>
          </p:cNvSpPr>
          <p:nvPr/>
        </p:nvSpPr>
        <p:spPr bwMode="auto">
          <a:xfrm>
            <a:off x="805434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5.V ZH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sa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pod Šibeničným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vrchom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nachádza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: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8" name="AutoShape 1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329809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A)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Synagóga 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864173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11" name="Tlačidlo akcie: Domov 10">
            <a:hlinkClick r:id="rId3" action="ppaction://hlinksldjump" highlightClick="1"/>
          </p:cNvPr>
          <p:cNvSpPr/>
          <p:nvPr/>
        </p:nvSpPr>
        <p:spPr>
          <a:xfrm>
            <a:off x="9289107" y="5661248"/>
            <a:ext cx="647849" cy="5760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569325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329237" y="2133005"/>
            <a:ext cx="4032250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Židovský cintorín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618163" y="3283944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>
                  <a:solidFill>
                    <a:srgbClr val="800000"/>
                  </a:solidFill>
                </a:rPr>
                <a:t>SPRÁVNĚ!</a:t>
              </a:r>
              <a:endParaRPr lang="cs-CZ" altLang="sk-SK" sz="3600" baseline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>
                  <a:solidFill>
                    <a:srgbClr val="800000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792164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733426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5.V ZH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sa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pod Šibeničným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vrchom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nachádza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: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1" name="Tlačidlo akcie: Domov 10">
            <a:hlinkClick r:id="rId2" action="ppaction://hlinksldjump" highlightClick="1"/>
          </p:cNvPr>
          <p:cNvSpPr/>
          <p:nvPr/>
        </p:nvSpPr>
        <p:spPr>
          <a:xfrm>
            <a:off x="9251511" y="5515968"/>
            <a:ext cx="647849" cy="5760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569325" y="476672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257801" y="2060997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Židovský pomník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473700" y="3356399"/>
            <a:ext cx="1871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7777163" y="3069063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5400675" y="4724823"/>
            <a:ext cx="40068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B) 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Židovský cintorín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>
            <a:off x="792164" y="476672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6"/>
          <p:cNvSpPr>
            <a:spLocks noChangeArrowheads="1"/>
          </p:cNvSpPr>
          <p:nvPr/>
        </p:nvSpPr>
        <p:spPr bwMode="auto">
          <a:xfrm>
            <a:off x="733426" y="1987972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5.V ZH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sa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pod Šibeničným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vrchom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nachádza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: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2" name="Tlačidlo akcie: Domov 11">
            <a:hlinkClick r:id="rId2" action="ppaction://hlinksldjump" highlightClick="1"/>
          </p:cNvPr>
          <p:cNvSpPr/>
          <p:nvPr/>
        </p:nvSpPr>
        <p:spPr>
          <a:xfrm>
            <a:off x="9251511" y="5515968"/>
            <a:ext cx="647849" cy="5760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641333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329809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A)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1942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329809" y="3429996"/>
            <a:ext cx="4176712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B)1941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329809" y="47238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</a:t>
            </a:r>
            <a:r>
              <a:rPr lang="cs-CZ" altLang="sk-SK" baseline="0" dirty="0" smtClean="0">
                <a:solidFill>
                  <a:srgbClr val="000000"/>
                </a:solidFill>
              </a:rPr>
              <a:t>) 1950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864173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805434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1.V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ktorom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roku bol vydaný tzv. židovský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kódex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?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13341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01817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 1942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617716" y="3428408"/>
            <a:ext cx="1871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21179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7921178" y="3141071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5544690" y="4796831"/>
            <a:ext cx="4006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B)1941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>
            <a:off x="936180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6"/>
          <p:cNvSpPr>
            <a:spLocks noChangeArrowheads="1"/>
          </p:cNvSpPr>
          <p:nvPr/>
        </p:nvSpPr>
        <p:spPr bwMode="auto">
          <a:xfrm>
            <a:off x="877442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1.V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ktorom</a:t>
            </a:r>
            <a:r>
              <a:rPr lang="cs-CZ" altLang="sk-SK" sz="3200" baseline="0" dirty="0">
                <a:solidFill>
                  <a:srgbClr val="800000"/>
                </a:solidFill>
              </a:rPr>
              <a:t> roku bol vydaný tzv. židovský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kódex</a:t>
            </a:r>
            <a:r>
              <a:rPr lang="cs-CZ" altLang="sk-SK" sz="3200" baseline="0" dirty="0">
                <a:solidFill>
                  <a:srgbClr val="800000"/>
                </a:solidFill>
              </a:rPr>
              <a:t>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13341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73254" y="2133005"/>
            <a:ext cx="4032250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B)1941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762178" y="3283944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>
                  <a:solidFill>
                    <a:srgbClr val="800000"/>
                  </a:solidFill>
                </a:rPr>
                <a:t>SPRÁVNĚ!</a:t>
              </a:r>
              <a:endParaRPr lang="cs-CZ" altLang="sk-SK" sz="3600" baseline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>
                  <a:solidFill>
                    <a:srgbClr val="800000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21179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936180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877442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1.V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ktorom</a:t>
            </a:r>
            <a:r>
              <a:rPr lang="cs-CZ" altLang="sk-SK" sz="3200" baseline="0" dirty="0">
                <a:solidFill>
                  <a:srgbClr val="800000"/>
                </a:solidFill>
              </a:rPr>
              <a:t> roku bol vydaný tzv. židovský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kódex</a:t>
            </a:r>
            <a:r>
              <a:rPr lang="cs-CZ" altLang="sk-SK" sz="3200" baseline="0" dirty="0">
                <a:solidFill>
                  <a:srgbClr val="800000"/>
                </a:solidFill>
              </a:rPr>
              <a:t>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13341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01817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1950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617716" y="3428408"/>
            <a:ext cx="1871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21179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7921178" y="3141071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5544690" y="4796831"/>
            <a:ext cx="4006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B)1941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>
            <a:off x="936180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6"/>
          <p:cNvSpPr>
            <a:spLocks noChangeArrowheads="1"/>
          </p:cNvSpPr>
          <p:nvPr/>
        </p:nvSpPr>
        <p:spPr bwMode="auto">
          <a:xfrm>
            <a:off x="877442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1.V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ktorom</a:t>
            </a:r>
            <a:r>
              <a:rPr lang="cs-CZ" altLang="sk-SK" sz="3200" baseline="0" dirty="0">
                <a:solidFill>
                  <a:srgbClr val="800000"/>
                </a:solidFill>
              </a:rPr>
              <a:t> roku bol vydaný tzv. židovský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kódex</a:t>
            </a:r>
            <a:r>
              <a:rPr lang="cs-CZ" altLang="sk-SK" sz="3200" baseline="0" dirty="0">
                <a:solidFill>
                  <a:srgbClr val="800000"/>
                </a:solidFill>
              </a:rPr>
              <a:t>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="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85348" y="62068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473825" y="2205013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A)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Do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Francúzska</a:t>
            </a:r>
            <a:r>
              <a:rPr lang="cs-CZ" altLang="sk-SK" baseline="0" dirty="0" smtClean="0">
                <a:solidFill>
                  <a:srgbClr val="000000"/>
                </a:solidFill>
              </a:rPr>
              <a:t>			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73825" y="3502004"/>
            <a:ext cx="4176712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Na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Cyprus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473825" y="4795813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</a:t>
            </a:r>
            <a:r>
              <a:rPr lang="cs-CZ" altLang="sk-SK" baseline="0" dirty="0" smtClean="0">
                <a:solidFill>
                  <a:srgbClr val="000000"/>
                </a:solidFill>
              </a:rPr>
              <a:t>) Do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madátnej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Palestíny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1008188" y="62068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949451" y="213198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2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.Kam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odišli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židia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z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ČSR,keď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nemali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chuť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ďalej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v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Európe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zostávať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?   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85348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73825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 Do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Francúzska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689723" y="3428408"/>
            <a:ext cx="1871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93187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7993186" y="3141071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5616699" y="4796831"/>
            <a:ext cx="40068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C) Do </a:t>
            </a:r>
            <a:r>
              <a:rPr lang="cs-CZ" altLang="sk-SK" sz="2000" baseline="0" dirty="0" err="1" smtClean="0">
                <a:solidFill>
                  <a:srgbClr val="000000"/>
                </a:solidFill>
              </a:rPr>
              <a:t>mandátnej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2000" baseline="0" dirty="0" err="1" smtClean="0">
                <a:solidFill>
                  <a:srgbClr val="000000"/>
                </a:solidFill>
              </a:rPr>
              <a:t>Palestíny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>
            <a:off x="1008188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6"/>
          <p:cNvSpPr>
            <a:spLocks noChangeArrowheads="1"/>
          </p:cNvSpPr>
          <p:nvPr/>
        </p:nvSpPr>
        <p:spPr bwMode="auto">
          <a:xfrm>
            <a:off x="949451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 2.Kam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odišli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židia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z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ČSR,keď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nemali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chuť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ďalej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v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Európe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zostávať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? 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7200" b="1" dirty="0" smtClean="0"/>
              <a:t>TESTOVÉ ÚLOHY</a:t>
            </a:r>
            <a:endParaRPr lang="sk-SK" sz="7200" dirty="0"/>
          </a:p>
        </p:txBody>
      </p:sp>
      <p:sp>
        <p:nvSpPr>
          <p:cNvPr id="5" name="Obdĺžnik 4"/>
          <p:cNvSpPr/>
          <p:nvPr/>
        </p:nvSpPr>
        <p:spPr>
          <a:xfrm>
            <a:off x="1008187" y="3645028"/>
            <a:ext cx="9145016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35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Dejiny židovskej komunity – forma A</a:t>
            </a:r>
            <a:endParaRPr lang="sk-SK" sz="35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13341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01817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</a:t>
            </a:r>
            <a:r>
              <a:rPr lang="cs-CZ" altLang="sk-SK" baseline="0" dirty="0" smtClean="0">
                <a:solidFill>
                  <a:srgbClr val="000000"/>
                </a:solidFill>
              </a:rPr>
              <a:t>) Na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Cyprus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617716" y="3428408"/>
            <a:ext cx="1871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21179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7921178" y="3141071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5544690" y="4796831"/>
            <a:ext cx="40068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C) Do </a:t>
            </a:r>
            <a:r>
              <a:rPr lang="cs-CZ" altLang="sk-SK" sz="2000" baseline="0" dirty="0" err="1" smtClean="0">
                <a:solidFill>
                  <a:srgbClr val="000000"/>
                </a:solidFill>
              </a:rPr>
              <a:t>mandátnej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2000" baseline="0" dirty="0" err="1" smtClean="0">
                <a:solidFill>
                  <a:srgbClr val="000000"/>
                </a:solidFill>
              </a:rPr>
              <a:t>Palestíny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 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>
            <a:off x="936180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6"/>
          <p:cNvSpPr>
            <a:spLocks noChangeArrowheads="1"/>
          </p:cNvSpPr>
          <p:nvPr/>
        </p:nvSpPr>
        <p:spPr bwMode="auto">
          <a:xfrm>
            <a:off x="877442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2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.Kam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odišli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židia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z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ČSR,keď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nemali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chuť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ďalej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v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Európe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zostávať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? 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929365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689277" y="2133005"/>
            <a:ext cx="4032250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 Do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manatnej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Palestíny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978203" y="3283944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>
                  <a:solidFill>
                    <a:srgbClr val="800000"/>
                  </a:solidFill>
                </a:rPr>
                <a:t>SPRÁVNĚ!</a:t>
              </a:r>
              <a:endParaRPr lang="cs-CZ" altLang="sk-SK" sz="3600" baseline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>
                  <a:solidFill>
                    <a:srgbClr val="800000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137203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1152204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1093466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2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.Kam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odišli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židia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z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ČSR,keď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nemali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chuť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ďalej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v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Európe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zostávať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? 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929365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617840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A)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10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rokov</a:t>
            </a:r>
            <a:r>
              <a:rPr lang="cs-CZ" altLang="sk-SK" baseline="0" dirty="0" smtClean="0">
                <a:solidFill>
                  <a:srgbClr val="000000"/>
                </a:solidFill>
              </a:rPr>
              <a:t>			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617840" y="3429996"/>
            <a:ext cx="4176712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6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rokov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617840" y="47238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</a:t>
            </a:r>
            <a:r>
              <a:rPr lang="cs-CZ" altLang="sk-SK" baseline="0" dirty="0" smtClean="0">
                <a:solidFill>
                  <a:srgbClr val="000000"/>
                </a:solidFill>
              </a:rPr>
              <a:t>) 15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rokov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1152204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1093466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3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.Od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koľkého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roku života museli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židia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nosiť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Židovskú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hviezdu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85348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73825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 10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rokov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689723" y="3428408"/>
            <a:ext cx="1871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7993186" y="3141071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5616699" y="4796831"/>
            <a:ext cx="4006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C) Od 6 </a:t>
            </a:r>
            <a:r>
              <a:rPr lang="cs-CZ" altLang="sk-SK" sz="2000" baseline="0" dirty="0" err="1" smtClean="0">
                <a:solidFill>
                  <a:srgbClr val="000000"/>
                </a:solidFill>
              </a:rPr>
              <a:t>rokov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7" name="AutoShape 15"/>
          <p:cNvSpPr>
            <a:spLocks noChangeArrowheads="1"/>
          </p:cNvSpPr>
          <p:nvPr/>
        </p:nvSpPr>
        <p:spPr bwMode="auto">
          <a:xfrm>
            <a:off x="1008188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920875" y="201711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3.Od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koľkého</a:t>
            </a:r>
            <a:r>
              <a:rPr lang="cs-CZ" altLang="sk-SK" sz="3200" baseline="0" dirty="0">
                <a:solidFill>
                  <a:srgbClr val="800000"/>
                </a:solidFill>
              </a:rPr>
              <a:t> roku života museli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židia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nosiť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Židovskú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hviezdu</a:t>
            </a:r>
            <a:endParaRPr lang="cs-CZ" altLang="sk-SK" sz="3200" baseline="0" dirty="0">
              <a:solidFill>
                <a:srgbClr val="8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9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759826" y="5734053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569325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329237" y="2133005"/>
            <a:ext cx="4032250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Od 6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rokov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618163" y="3283944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>
                  <a:solidFill>
                    <a:srgbClr val="800000"/>
                  </a:solidFill>
                </a:rPr>
                <a:t>SPRÁVNĚ!</a:t>
              </a:r>
              <a:endParaRPr lang="cs-CZ" altLang="sk-SK" sz="3600" baseline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>
                  <a:solidFill>
                    <a:srgbClr val="800000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77163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792164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733426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3.Od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koľkého</a:t>
            </a:r>
            <a:r>
              <a:rPr lang="cs-CZ" altLang="sk-SK" sz="3200" baseline="0" dirty="0">
                <a:solidFill>
                  <a:srgbClr val="800000"/>
                </a:solidFill>
              </a:rPr>
              <a:t> roku života museli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židia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nosiť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Židovskú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hviezdu</a:t>
            </a:r>
            <a:endParaRPr lang="cs-CZ" altLang="sk-SK" sz="3200" baseline="0" dirty="0">
              <a:solidFill>
                <a:srgbClr val="8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13341" y="62068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01817" y="2205013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 15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rokov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617716" y="3500416"/>
            <a:ext cx="1871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21179" y="5805466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7921178" y="3213078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5544690" y="4868839"/>
            <a:ext cx="4006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C) Od 6 </a:t>
            </a:r>
            <a:r>
              <a:rPr lang="cs-CZ" altLang="sk-SK" sz="2000" baseline="0" dirty="0" err="1" smtClean="0">
                <a:solidFill>
                  <a:srgbClr val="000000"/>
                </a:solidFill>
              </a:rPr>
              <a:t>rokov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>
            <a:off x="936180" y="62068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6"/>
          <p:cNvSpPr>
            <a:spLocks noChangeArrowheads="1"/>
          </p:cNvSpPr>
          <p:nvPr/>
        </p:nvSpPr>
        <p:spPr bwMode="auto">
          <a:xfrm>
            <a:off x="877442" y="213198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>
                <a:solidFill>
                  <a:srgbClr val="800000"/>
                </a:solidFill>
              </a:rPr>
              <a:t>3.Od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koľkého</a:t>
            </a:r>
            <a:r>
              <a:rPr lang="cs-CZ" altLang="sk-SK" sz="3200" baseline="0" dirty="0">
                <a:solidFill>
                  <a:srgbClr val="800000"/>
                </a:solidFill>
              </a:rPr>
              <a:t> roku života museli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židia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nosiť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Židovskú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hviezdu</a:t>
            </a:r>
            <a:endParaRPr lang="cs-CZ" altLang="sk-SK" sz="3200" baseline="0" dirty="0">
              <a:solidFill>
                <a:srgbClr val="8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641333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329809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A)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1970		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329809" y="3429996"/>
            <a:ext cx="4176712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1939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329809" y="47238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</a:t>
            </a:r>
            <a:r>
              <a:rPr lang="cs-CZ" altLang="sk-SK" baseline="0" dirty="0" smtClean="0">
                <a:solidFill>
                  <a:srgbClr val="000000"/>
                </a:solidFill>
              </a:rPr>
              <a:t>) 1942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864173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805434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4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.V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ktorom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roku začínali transporty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židov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13341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01817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A)1970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617716" y="3428408"/>
            <a:ext cx="1871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21179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7921178" y="3141071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5544690" y="4796831"/>
            <a:ext cx="4006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C) 1942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>
            <a:off x="936180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6"/>
          <p:cNvSpPr>
            <a:spLocks noChangeArrowheads="1"/>
          </p:cNvSpPr>
          <p:nvPr/>
        </p:nvSpPr>
        <p:spPr bwMode="auto">
          <a:xfrm>
            <a:off x="877442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4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.V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ktorom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roku začínali transporty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židov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641333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329809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B)1939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545708" y="3428408"/>
            <a:ext cx="1871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849171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7849170" y="3141071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5472683" y="4796831"/>
            <a:ext cx="4006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C) 1942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>
            <a:off x="864173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6"/>
          <p:cNvSpPr>
            <a:spLocks noChangeArrowheads="1"/>
          </p:cNvSpPr>
          <p:nvPr/>
        </p:nvSpPr>
        <p:spPr bwMode="auto">
          <a:xfrm>
            <a:off x="805434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4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.V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ktorom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roku začínali transporty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židov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13341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73254" y="2133005"/>
            <a:ext cx="4032250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 1942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762178" y="3283944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>
                  <a:solidFill>
                    <a:srgbClr val="800000"/>
                  </a:solidFill>
                </a:rPr>
                <a:t>SPRÁVNĚ!</a:t>
              </a:r>
              <a:endParaRPr lang="cs-CZ" altLang="sk-SK" sz="3600" baseline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>
                  <a:solidFill>
                    <a:srgbClr val="800000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21179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936180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877442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4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.V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ktorom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roku začínali transporty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židov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6140" y="404664"/>
            <a:ext cx="6902035" cy="1012974"/>
          </a:xfrm>
        </p:spPr>
        <p:txBody>
          <a:bodyPr>
            <a:normAutofit fontScale="90000"/>
          </a:bodyPr>
          <a:lstStyle/>
          <a:p>
            <a:r>
              <a:rPr lang="sk-SK" sz="3200" dirty="0" smtClean="0"/>
              <a:t>DEJINY ŽIDOVSKEJ KOMUNITY</a:t>
            </a:r>
            <a:endParaRPr lang="sk-SK" sz="3200" dirty="0"/>
          </a:p>
        </p:txBody>
      </p:sp>
      <p:sp>
        <p:nvSpPr>
          <p:cNvPr id="4" name="Obdĺžnik 3"/>
          <p:cNvSpPr/>
          <p:nvPr/>
        </p:nvSpPr>
        <p:spPr>
          <a:xfrm>
            <a:off x="8064971" y="548680"/>
            <a:ext cx="935653" cy="864096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b="1" dirty="0" smtClean="0">
                <a:solidFill>
                  <a:schemeClr val="tx1"/>
                </a:solidFill>
              </a:rPr>
              <a:t>A</a:t>
            </a:r>
            <a:endParaRPr lang="sk-SK" sz="2800" b="1" dirty="0">
              <a:solidFill>
                <a:schemeClr val="tx1"/>
              </a:solidFill>
            </a:endParaRPr>
          </a:p>
        </p:txBody>
      </p:sp>
      <p:sp>
        <p:nvSpPr>
          <p:cNvPr id="5" name="AutoShape 23"/>
          <p:cNvSpPr>
            <a:spLocks noChangeArrowheads="1"/>
          </p:cNvSpPr>
          <p:nvPr/>
        </p:nvSpPr>
        <p:spPr bwMode="auto">
          <a:xfrm>
            <a:off x="212050" y="1700811"/>
            <a:ext cx="4834355" cy="3527425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1.V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ktorom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roku bola postavená synagóga v ZH na ulici SNP?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6" name="AutoShape 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315616" y="1772816"/>
            <a:ext cx="5188774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A)1890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7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315616" y="2996956"/>
            <a:ext cx="5188774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/>
              <a:t>B)1888</a:t>
            </a:r>
            <a:endParaRPr lang="cs-CZ" altLang="sk-SK" baseline="0" dirty="0"/>
          </a:p>
        </p:txBody>
      </p:sp>
      <p:sp>
        <p:nvSpPr>
          <p:cNvPr id="8" name="AutoShape 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315616" y="4221088"/>
            <a:ext cx="5188774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1884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641333" y="476672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329809" y="2060997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A)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Židovské chrámy 	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329809" y="3357986"/>
            <a:ext cx="4176712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Židovké</a:t>
            </a:r>
            <a:r>
              <a:rPr lang="cs-CZ" altLang="sk-SK" baseline="0" dirty="0" smtClean="0">
                <a:solidFill>
                  <a:srgbClr val="000000"/>
                </a:solidFill>
              </a:rPr>
              <a:t> zákony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329809" y="4651797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</a:t>
            </a:r>
            <a:r>
              <a:rPr lang="cs-CZ" altLang="sk-SK" baseline="0" dirty="0" smtClean="0">
                <a:solidFill>
                  <a:srgbClr val="000000"/>
                </a:solidFill>
              </a:rPr>
              <a:t>) Židovské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štvrte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864173" y="476672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805434" y="1987972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>
                <a:solidFill>
                  <a:srgbClr val="800000"/>
                </a:solidFill>
              </a:rPr>
              <a:t>5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.Ghettá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boli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641333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01246" y="2133005"/>
            <a:ext cx="4032250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marL="457200" indent="-457200" eaLnBrk="1" fontAlgn="base" hangingPunct="1">
              <a:spcBef>
                <a:spcPct val="0"/>
              </a:spcBef>
              <a:spcAft>
                <a:spcPct val="0"/>
              </a:spcAft>
              <a:buAutoNum type="alphaUcParenR"/>
            </a:pPr>
            <a:r>
              <a:rPr lang="cs-CZ" altLang="sk-SK" baseline="0" dirty="0" err="1" smtClean="0">
                <a:solidFill>
                  <a:srgbClr val="000000"/>
                </a:solidFill>
              </a:rPr>
              <a:t>Židovké</a:t>
            </a:r>
            <a:r>
              <a:rPr lang="cs-CZ" altLang="sk-SK" baseline="0" dirty="0" smtClean="0">
                <a:solidFill>
                  <a:srgbClr val="000000"/>
                </a:solidFill>
              </a:rPr>
              <a:t> chrámy</a:t>
            </a: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690170" y="3283944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cs-CZ" altLang="sk-SK" sz="3600" baseline="0" dirty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cs-CZ" altLang="sk-SK" sz="7200" baseline="0" dirty="0" smtClean="0">
                  <a:solidFill>
                    <a:srgbClr val="008000"/>
                  </a:solidFill>
                  <a:sym typeface="Wingdings" panose="05000000000000000000" pitchFamily="2" charset="2"/>
                </a:rPr>
                <a:t></a:t>
              </a:r>
              <a:endParaRPr lang="cs-CZ" altLang="sk-SK" sz="7200" baseline="0" dirty="0">
                <a:solidFill>
                  <a:srgbClr val="008000"/>
                </a:solidFill>
                <a:sym typeface="Wingdings" panose="05000000000000000000" pitchFamily="2" charset="2"/>
              </a:endParaRPr>
            </a:p>
          </p:txBody>
        </p:sp>
      </p:grp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864173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805434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>
                <a:solidFill>
                  <a:srgbClr val="800000"/>
                </a:solidFill>
              </a:rPr>
              <a:t>5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.Ghettá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boli</a:t>
            </a:r>
            <a:endParaRPr lang="cs-CZ" altLang="sk-SK" sz="3200" baseline="0" dirty="0" smtClean="0">
              <a:solidFill>
                <a:srgbClr val="8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5520181" y="3474127"/>
            <a:ext cx="24458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sk-SK" sz="2400" b="1" dirty="0" smtClean="0">
                <a:solidFill>
                  <a:srgbClr val="008000"/>
                </a:solidFill>
              </a:rPr>
              <a:t>ŠPATNĚ!</a:t>
            </a:r>
            <a:r>
              <a:rPr lang="cs-CZ" altLang="sk-SK" sz="2400" b="1" dirty="0" smtClean="0">
                <a:solidFill>
                  <a:srgbClr val="000000"/>
                </a:solidFill>
              </a:rPr>
              <a:t>	</a:t>
            </a:r>
            <a:endParaRPr lang="cs-CZ" altLang="sk-SK" sz="2400" b="1" dirty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11" name="Tlačidlo akcie: Domov 10">
            <a:hlinkClick r:id="" action="ppaction://hlinkshowjump?jump=firstslide" highlightClick="1"/>
          </p:cNvPr>
          <p:cNvSpPr/>
          <p:nvPr/>
        </p:nvSpPr>
        <p:spPr>
          <a:xfrm>
            <a:off x="9289107" y="5661248"/>
            <a:ext cx="648072" cy="5760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425309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113784" y="21330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B)Židovské zákony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329684" y="3428408"/>
            <a:ext cx="1871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8000"/>
                </a:solidFill>
              </a:rPr>
              <a:t>ŠPATNĚ!</a:t>
            </a:r>
            <a:r>
              <a:rPr lang="cs-CZ" altLang="sk-SK" baseline="0" dirty="0">
                <a:solidFill>
                  <a:srgbClr val="000000"/>
                </a:solidFill>
              </a:rPr>
              <a:t>	</a:t>
            </a:r>
            <a:endParaRPr lang="cs-CZ" altLang="sk-SK" sz="7200" baseline="0" dirty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7633146" y="3141071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 dirty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5256659" y="4782763"/>
            <a:ext cx="4006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C) židovské </a:t>
            </a:r>
            <a:r>
              <a:rPr lang="cs-CZ" altLang="sk-SK" sz="2000" baseline="0" dirty="0" err="1" smtClean="0">
                <a:solidFill>
                  <a:srgbClr val="000000"/>
                </a:solidFill>
              </a:rPr>
              <a:t>štvrte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>
            <a:off x="648148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6"/>
          <p:cNvSpPr>
            <a:spLocks noChangeArrowheads="1"/>
          </p:cNvSpPr>
          <p:nvPr/>
        </p:nvSpPr>
        <p:spPr bwMode="auto">
          <a:xfrm>
            <a:off x="589410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5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.Ghettá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boli</a:t>
            </a:r>
            <a:endParaRPr lang="cs-CZ" altLang="sk-SK" sz="3200" baseline="0" dirty="0" smtClean="0">
              <a:solidFill>
                <a:srgbClr val="8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0" name="Tlačidlo akcie: Domov 9">
            <a:hlinkClick r:id="" action="ppaction://hlinkshowjump?jump=firstslide" highlightClick="1"/>
          </p:cNvPr>
          <p:cNvSpPr/>
          <p:nvPr/>
        </p:nvSpPr>
        <p:spPr>
          <a:xfrm>
            <a:off x="9433123" y="5733256"/>
            <a:ext cx="576064" cy="5760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641333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01246" y="2133005"/>
            <a:ext cx="4032250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Židovké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štvrte</a:t>
            </a:r>
            <a:r>
              <a:rPr lang="cs-CZ" altLang="sk-SK" baseline="0" dirty="0" smtClean="0">
                <a:solidFill>
                  <a:srgbClr val="000000"/>
                </a:solidFill>
              </a:rPr>
              <a:t>  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690170" y="3283944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>
                  <a:solidFill>
                    <a:srgbClr val="800000"/>
                  </a:solidFill>
                </a:rPr>
                <a:t>SPRÁVNĚ!</a:t>
              </a:r>
              <a:endParaRPr lang="cs-CZ" altLang="sk-SK" sz="3600" baseline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>
                  <a:solidFill>
                    <a:srgbClr val="800000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864173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805434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5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.Ghettá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boli</a:t>
            </a:r>
            <a:endParaRPr lang="cs-CZ" altLang="sk-SK" sz="3200" baseline="0" dirty="0" smtClean="0">
              <a:solidFill>
                <a:srgbClr val="8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0" name="Tlačidlo akcie: Domov 9">
            <a:hlinkClick r:id="" action="ppaction://hlinkshowjump?jump=firstslide" highlightClick="1"/>
          </p:cNvPr>
          <p:cNvSpPr/>
          <p:nvPr/>
        </p:nvSpPr>
        <p:spPr>
          <a:xfrm>
            <a:off x="9504933" y="5661248"/>
            <a:ext cx="576262" cy="5760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13341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400229" y="2204864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A)1940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01817" y="3429996"/>
            <a:ext cx="4176712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1935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401817" y="4723805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C)1932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936180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877442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1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.Kedy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boli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prijaté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Norimberské zákony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641333" y="54868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01246" y="2133005"/>
            <a:ext cx="4032250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marL="457200" indent="-457200" eaLnBrk="1" fontAlgn="base" hangingPunct="1">
              <a:spcBef>
                <a:spcPct val="0"/>
              </a:spcBef>
              <a:spcAft>
                <a:spcPct val="0"/>
              </a:spcAft>
              <a:buAutoNum type="alphaUcParenR"/>
            </a:pPr>
            <a:r>
              <a:rPr lang="cs-CZ" altLang="sk-SK" baseline="0" dirty="0" smtClean="0">
                <a:solidFill>
                  <a:srgbClr val="000000"/>
                </a:solidFill>
              </a:rPr>
              <a:t>1940</a:t>
            </a: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690170" y="3283944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cs-CZ" altLang="sk-SK" sz="3600" baseline="0" dirty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cs-CZ" altLang="sk-SK" sz="7200" baseline="0" dirty="0" smtClean="0">
                  <a:solidFill>
                    <a:srgbClr val="008000"/>
                  </a:solidFill>
                  <a:sym typeface="Wingdings" panose="05000000000000000000" pitchFamily="2" charset="2"/>
                </a:rPr>
                <a:t></a:t>
              </a:r>
              <a:endParaRPr lang="cs-CZ" altLang="sk-SK" sz="7200" baseline="0" dirty="0">
                <a:solidFill>
                  <a:srgbClr val="008000"/>
                </a:solidFill>
                <a:sym typeface="Wingdings" panose="05000000000000000000" pitchFamily="2" charset="2"/>
              </a:endParaRP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849171" y="573345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864173" y="54868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805434" y="205998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1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.Kedy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boli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prijaté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Norimberské zákony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5520181" y="3474127"/>
            <a:ext cx="24458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sk-SK" sz="2400" b="1" dirty="0" smtClean="0">
                <a:solidFill>
                  <a:srgbClr val="008000"/>
                </a:solidFill>
              </a:rPr>
              <a:t>ŠPATNĚ!</a:t>
            </a:r>
            <a:r>
              <a:rPr lang="cs-CZ" altLang="sk-SK" sz="2400" b="1" dirty="0" smtClean="0">
                <a:solidFill>
                  <a:srgbClr val="000000"/>
                </a:solidFill>
              </a:rPr>
              <a:t>	</a:t>
            </a:r>
            <a:endParaRPr lang="cs-CZ" altLang="sk-SK" sz="2400" b="1" dirty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5877787" y="5171013"/>
            <a:ext cx="20508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sk-SK" b="1" dirty="0" smtClean="0">
                <a:solidFill>
                  <a:srgbClr val="000000"/>
                </a:solidFill>
              </a:rPr>
              <a:t>SPRÁVNĚ: </a:t>
            </a:r>
            <a:r>
              <a:rPr lang="cs-CZ" altLang="sk-SK" dirty="0" smtClean="0">
                <a:solidFill>
                  <a:srgbClr val="000000"/>
                </a:solidFill>
              </a:rPr>
              <a:t> </a:t>
            </a:r>
            <a:r>
              <a:rPr lang="cs-CZ" altLang="sk-SK" b="1" dirty="0" smtClean="0">
                <a:solidFill>
                  <a:srgbClr val="000000"/>
                </a:solidFill>
              </a:rPr>
              <a:t>B)1935</a:t>
            </a:r>
            <a:endParaRPr lang="cs-CZ" altLang="sk-SK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13341" y="476672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73254" y="2060997"/>
            <a:ext cx="4032250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B) 1935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762178" y="3211936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>
                  <a:solidFill>
                    <a:srgbClr val="800000"/>
                  </a:solidFill>
                </a:rPr>
                <a:t>SPRÁVNĚ!</a:t>
              </a:r>
              <a:endParaRPr lang="cs-CZ" altLang="sk-SK" sz="3600" baseline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>
                  <a:solidFill>
                    <a:srgbClr val="800000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21179" y="5661450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936180" y="476672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877442" y="1987972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1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.Kedy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boli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prijaté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Norimberské zákony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9551988" y="549275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6311900" y="2133600"/>
            <a:ext cx="4032250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marL="457200" indent="-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 ) 1932</a:t>
            </a: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6600826" y="3284540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cs-CZ" altLang="sk-SK" sz="3600" baseline="0" dirty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cs-CZ" altLang="sk-SK" sz="7200" baseline="0" dirty="0" smtClean="0">
                  <a:solidFill>
                    <a:srgbClr val="008000"/>
                  </a:solidFill>
                  <a:sym typeface="Wingdings" panose="05000000000000000000" pitchFamily="2" charset="2"/>
                </a:rPr>
                <a:t></a:t>
              </a:r>
              <a:endParaRPr lang="cs-CZ" altLang="sk-SK" sz="7200" baseline="0" dirty="0">
                <a:solidFill>
                  <a:srgbClr val="008000"/>
                </a:solidFill>
                <a:sym typeface="Wingdings" panose="05000000000000000000" pitchFamily="2" charset="2"/>
              </a:endParaRP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759826" y="5734053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1774827" y="549275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1716089" y="2060575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1.Kedy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boli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prijaté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Norimberské zákony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6430836" y="3474722"/>
            <a:ext cx="24458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sk-SK" sz="2400" b="1" dirty="0" smtClean="0">
                <a:solidFill>
                  <a:srgbClr val="008000"/>
                </a:solidFill>
              </a:rPr>
              <a:t>ŠPATNĚ!</a:t>
            </a:r>
            <a:r>
              <a:rPr lang="cs-CZ" altLang="sk-SK" sz="2400" b="1" dirty="0" smtClean="0">
                <a:solidFill>
                  <a:srgbClr val="000000"/>
                </a:solidFill>
              </a:rPr>
              <a:t>	</a:t>
            </a:r>
            <a:endParaRPr lang="cs-CZ" altLang="sk-SK" sz="2400" b="1" dirty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6788442" y="5171608"/>
            <a:ext cx="20508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sk-SK" b="1" dirty="0" smtClean="0">
                <a:solidFill>
                  <a:srgbClr val="000000"/>
                </a:solidFill>
              </a:rPr>
              <a:t>SPRÁVNĚ: </a:t>
            </a:r>
            <a:r>
              <a:rPr lang="cs-CZ" altLang="sk-SK" dirty="0" smtClean="0">
                <a:solidFill>
                  <a:srgbClr val="000000"/>
                </a:solidFill>
              </a:rPr>
              <a:t> </a:t>
            </a:r>
            <a:r>
              <a:rPr lang="cs-CZ" altLang="sk-SK" b="1" dirty="0" smtClean="0">
                <a:solidFill>
                  <a:srgbClr val="000000"/>
                </a:solidFill>
              </a:rPr>
              <a:t>B)1935</a:t>
            </a:r>
            <a:endParaRPr lang="cs-CZ" altLang="sk-SK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344219" y="62068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849813" y="2153431"/>
            <a:ext cx="5951537" cy="815926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Noc,keď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židom</a:t>
            </a:r>
            <a:r>
              <a:rPr lang="cs-CZ" altLang="sk-SK" baseline="0" dirty="0" smtClean="0">
                <a:solidFill>
                  <a:srgbClr val="000000"/>
                </a:solidFill>
              </a:rPr>
              <a:t> ukradli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kryštále</a:t>
            </a:r>
            <a:r>
              <a:rPr lang="cs-CZ" altLang="sk-SK" baseline="0" dirty="0" smtClean="0">
                <a:solidFill>
                  <a:srgbClr val="000000"/>
                </a:solidFill>
              </a:rPr>
              <a:t> a pod.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877950" y="3473868"/>
            <a:ext cx="4176712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Proti židovský program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920154" y="4781744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Deň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kryštálov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567059" y="62068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508320" y="213198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2.Kryštáľová noc je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označenie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pre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…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330150" y="621556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4864980" y="2224639"/>
            <a:ext cx="5936370" cy="628943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marL="457200" indent="-457200" eaLnBrk="1" fontAlgn="base" hangingPunct="1">
              <a:spcBef>
                <a:spcPct val="0"/>
              </a:spcBef>
              <a:spcAft>
                <a:spcPct val="0"/>
              </a:spcAft>
              <a:buFontTx/>
              <a:buAutoNum type="alphaUcParenR"/>
            </a:pPr>
            <a:r>
              <a:rPr lang="cs-CZ" altLang="sk-SK" baseline="0" dirty="0" smtClean="0">
                <a:solidFill>
                  <a:srgbClr val="000000"/>
                </a:solidFill>
              </a:rPr>
              <a:t>Noc,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keď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židom</a:t>
            </a:r>
            <a:r>
              <a:rPr lang="cs-CZ" altLang="sk-SK" baseline="0" dirty="0" smtClean="0">
                <a:solidFill>
                  <a:srgbClr val="000000"/>
                </a:solidFill>
              </a:rPr>
              <a:t> ukradli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kryštále</a:t>
            </a:r>
            <a:r>
              <a:rPr lang="cs-CZ" altLang="sk-SK" baseline="0" dirty="0" smtClean="0">
                <a:solidFill>
                  <a:srgbClr val="000000"/>
                </a:solidFill>
              </a:rPr>
              <a:t> apod.</a:t>
            </a: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378988" y="3356820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cs-CZ" altLang="sk-SK" sz="3600" baseline="0" dirty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cs-CZ" altLang="sk-SK" sz="7200" baseline="0" dirty="0" smtClean="0">
                  <a:solidFill>
                    <a:srgbClr val="008000"/>
                  </a:solidFill>
                  <a:sym typeface="Wingdings" panose="05000000000000000000" pitchFamily="2" charset="2"/>
                </a:rPr>
                <a:t></a:t>
              </a:r>
              <a:endParaRPr lang="cs-CZ" altLang="sk-SK" sz="7200" baseline="0" dirty="0">
                <a:solidFill>
                  <a:srgbClr val="008000"/>
                </a:solidFill>
                <a:sym typeface="Wingdings" panose="05000000000000000000" pitchFamily="2" charset="2"/>
              </a:endParaRP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37988" y="5806334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 dirty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552989" y="621556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494251" y="2132856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2.Kryštáľová noc je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označenie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pre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…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5208999" y="3547003"/>
            <a:ext cx="24458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sk-SK" sz="2400" b="1" dirty="0" smtClean="0">
                <a:solidFill>
                  <a:srgbClr val="008000"/>
                </a:solidFill>
              </a:rPr>
              <a:t>ŠPATNĚ!</a:t>
            </a:r>
            <a:r>
              <a:rPr lang="cs-CZ" altLang="sk-SK" sz="2400" b="1" dirty="0" smtClean="0">
                <a:solidFill>
                  <a:srgbClr val="000000"/>
                </a:solidFill>
              </a:rPr>
              <a:t>	</a:t>
            </a:r>
            <a:endParaRPr lang="cs-CZ" altLang="sk-SK" sz="2400" b="1" dirty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5566605" y="5243889"/>
            <a:ext cx="4179221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sk-SK" b="1" dirty="0" smtClean="0">
                <a:solidFill>
                  <a:srgbClr val="000000"/>
                </a:solidFill>
              </a:rPr>
              <a:t>SPRÁVNĚ: </a:t>
            </a:r>
            <a:r>
              <a:rPr lang="cs-CZ" altLang="sk-SK" dirty="0" smtClean="0">
                <a:solidFill>
                  <a:srgbClr val="000000"/>
                </a:solidFill>
              </a:rPr>
              <a:t> </a:t>
            </a:r>
            <a:r>
              <a:rPr lang="cs-CZ" altLang="sk-SK" b="1" dirty="0" smtClean="0">
                <a:solidFill>
                  <a:srgbClr val="000000"/>
                </a:solidFill>
              </a:rPr>
              <a:t>B) Protižidovský program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cs-CZ" altLang="sk-SK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9483882" y="476672"/>
            <a:ext cx="1020128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5911560" y="3356397"/>
            <a:ext cx="238154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3300"/>
                </a:solidFill>
              </a:rPr>
              <a:t>	</a:t>
            </a:r>
            <a:endParaRPr lang="cs-CZ" altLang="sk-SK" sz="6600" baseline="0">
              <a:solidFill>
                <a:srgbClr val="003300"/>
              </a:solidFill>
              <a:sym typeface="Wingdings" panose="05000000000000000000" pitchFamily="2" charset="2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5740913" y="4724823"/>
            <a:ext cx="47330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B) 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1888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8548138" y="3069065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8" name="AutoShape 1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548141" y="5661452"/>
            <a:ext cx="1871484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 dirty="0">
                <a:solidFill>
                  <a:srgbClr val="000000"/>
                </a:solidFill>
                <a:hlinkClick r:id="rId2" action="ppaction://hlinksldjump"/>
              </a:rPr>
              <a:t>další</a:t>
            </a:r>
            <a:r>
              <a:rPr lang="cs-CZ" altLang="sk-SK" sz="1400" baseline="0" dirty="0">
                <a:solidFill>
                  <a:srgbClr val="000000"/>
                </a:solidFill>
              </a:rPr>
              <a:t> otázka</a:t>
            </a:r>
          </a:p>
        </p:txBody>
      </p:sp>
      <p:sp>
        <p:nvSpPr>
          <p:cNvPr id="9" name="AutoShape 1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740915" y="2060997"/>
            <a:ext cx="4764970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A)1890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10" name="AutoShape 19"/>
          <p:cNvSpPr>
            <a:spLocks noChangeArrowheads="1"/>
          </p:cNvSpPr>
          <p:nvPr/>
        </p:nvSpPr>
        <p:spPr bwMode="auto">
          <a:xfrm>
            <a:off x="297111" y="476672"/>
            <a:ext cx="8676710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</a:p>
        </p:txBody>
      </p:sp>
      <p:sp>
        <p:nvSpPr>
          <p:cNvPr id="11" name="AutoShape 20"/>
          <p:cNvSpPr>
            <a:spLocks noChangeArrowheads="1"/>
          </p:cNvSpPr>
          <p:nvPr/>
        </p:nvSpPr>
        <p:spPr bwMode="auto">
          <a:xfrm>
            <a:off x="576139" y="1906895"/>
            <a:ext cx="5018127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1.V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ktorom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roku bola postavená synagóga v ZH na ulici SNP?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412039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171951" y="2133873"/>
            <a:ext cx="4032250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B) Protižidovský program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460877" y="3284813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>
                  <a:solidFill>
                    <a:srgbClr val="800000"/>
                  </a:solidFill>
                </a:rPr>
                <a:t>SPRÁVNĚ!</a:t>
              </a:r>
              <a:endParaRPr lang="cs-CZ" altLang="sk-SK" sz="3600" baseline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>
                  <a:solidFill>
                    <a:srgbClr val="800000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619877" y="5734326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 dirty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634878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576140" y="206084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2.Kryštáľová noc je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označenie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pre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…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556055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358171" y="2138563"/>
            <a:ext cx="4337342" cy="63304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Deň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kryštálov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604892" y="3284813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cs-CZ" altLang="sk-SK" sz="3600" baseline="0" dirty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cs-CZ" altLang="sk-SK" sz="7200" baseline="0" dirty="0" smtClean="0">
                  <a:solidFill>
                    <a:srgbClr val="008000"/>
                  </a:solidFill>
                  <a:sym typeface="Wingdings" panose="05000000000000000000" pitchFamily="2" charset="2"/>
                </a:rPr>
                <a:t></a:t>
              </a:r>
              <a:endParaRPr lang="cs-CZ" altLang="sk-SK" sz="7200" baseline="0" dirty="0">
                <a:solidFill>
                  <a:srgbClr val="008000"/>
                </a:solidFill>
                <a:sym typeface="Wingdings" panose="05000000000000000000" pitchFamily="2" charset="2"/>
              </a:endParaRP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3893" y="5734326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778895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720156" y="206084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2.Kryštáľová noc je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označenie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pre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…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5434903" y="3474993"/>
            <a:ext cx="24458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sk-SK" sz="2400" b="1" dirty="0" smtClean="0">
                <a:solidFill>
                  <a:srgbClr val="008000"/>
                </a:solidFill>
              </a:rPr>
              <a:t>ŠPATNĚ!</a:t>
            </a:r>
            <a:r>
              <a:rPr lang="cs-CZ" altLang="sk-SK" sz="2400" b="1" dirty="0" smtClean="0">
                <a:solidFill>
                  <a:srgbClr val="000000"/>
                </a:solidFill>
              </a:rPr>
              <a:t>	</a:t>
            </a:r>
            <a:endParaRPr lang="cs-CZ" altLang="sk-SK" sz="2400" b="1" dirty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5358171" y="5124421"/>
            <a:ext cx="4179221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sk-SK" b="1" dirty="0" smtClean="0">
                <a:solidFill>
                  <a:srgbClr val="000000"/>
                </a:solidFill>
              </a:rPr>
              <a:t>SPRÁVNĚ: </a:t>
            </a:r>
            <a:r>
              <a:rPr lang="cs-CZ" altLang="sk-SK" dirty="0" smtClean="0">
                <a:solidFill>
                  <a:srgbClr val="000000"/>
                </a:solidFill>
              </a:rPr>
              <a:t> </a:t>
            </a:r>
            <a:r>
              <a:rPr lang="cs-CZ" altLang="sk-SK" b="1" dirty="0" smtClean="0">
                <a:solidFill>
                  <a:srgbClr val="000000"/>
                </a:solidFill>
              </a:rPr>
              <a:t>B) Protižidovský program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cs-CZ" altLang="sk-SK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556055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061649" y="2082291"/>
            <a:ext cx="4247053" cy="815926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A),,Milosrdné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zabíjanie</a:t>
            </a:r>
            <a:r>
              <a:rPr lang="cs-CZ" altLang="sk-SK" baseline="0" dirty="0" smtClean="0">
                <a:solidFill>
                  <a:srgbClr val="000000"/>
                </a:solidFill>
              </a:rPr>
              <a:t>´´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089786" y="3402726"/>
            <a:ext cx="4176712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Pomáhali,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ošetrovali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131990" y="4710604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C)Programovali 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778895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720156" y="206084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3.Čo v programe  T-4 vykonávali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lekári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a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psychiatri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628063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373907" y="2133873"/>
            <a:ext cx="4032250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A),,Milosrdné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zabíjanie</a:t>
            </a:r>
            <a:r>
              <a:rPr lang="cs-CZ" altLang="sk-SK" baseline="0" dirty="0" smtClean="0">
                <a:solidFill>
                  <a:srgbClr val="000000"/>
                </a:solidFill>
              </a:rPr>
              <a:t>´´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676900" y="3284813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>
                  <a:solidFill>
                    <a:srgbClr val="800000"/>
                  </a:solidFill>
                </a:rPr>
                <a:t>SPRÁVNĚ!</a:t>
              </a:r>
              <a:endParaRPr lang="cs-CZ" altLang="sk-SK" sz="3600" baseline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>
                  <a:solidFill>
                    <a:srgbClr val="800000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835901" y="5734326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850902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792164" y="206084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3.Čo v programe  T-4 vykonávali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lekári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a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psychiatri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628063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30179" y="2138563"/>
            <a:ext cx="4337342" cy="63304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B)Pomáhali,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ošetrovali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676900" y="3284813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cs-CZ" altLang="sk-SK" sz="3600" baseline="0" dirty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cs-CZ" altLang="sk-SK" sz="7200" baseline="0" dirty="0" smtClean="0">
                  <a:solidFill>
                    <a:srgbClr val="008000"/>
                  </a:solidFill>
                  <a:sym typeface="Wingdings" panose="05000000000000000000" pitchFamily="2" charset="2"/>
                </a:rPr>
                <a:t></a:t>
              </a:r>
              <a:endParaRPr lang="cs-CZ" altLang="sk-SK" sz="7200" baseline="0" dirty="0">
                <a:solidFill>
                  <a:srgbClr val="008000"/>
                </a:solidFill>
                <a:sym typeface="Wingdings" panose="05000000000000000000" pitchFamily="2" charset="2"/>
              </a:endParaRP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835901" y="5734326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850902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792164" y="206084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3.Čo v programe  T-4 vykonávali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lekári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a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psychiatri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5506911" y="3474993"/>
            <a:ext cx="24458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sk-SK" sz="2400" b="1" dirty="0" smtClean="0">
                <a:solidFill>
                  <a:srgbClr val="008000"/>
                </a:solidFill>
              </a:rPr>
              <a:t>ŠPATNĚ!</a:t>
            </a:r>
            <a:r>
              <a:rPr lang="cs-CZ" altLang="sk-SK" sz="2400" b="1" dirty="0" smtClean="0">
                <a:solidFill>
                  <a:srgbClr val="000000"/>
                </a:solidFill>
              </a:rPr>
              <a:t>	</a:t>
            </a:r>
            <a:endParaRPr lang="cs-CZ" altLang="sk-SK" sz="2400" b="1" dirty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5864516" y="5171881"/>
            <a:ext cx="2919774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sk-SK" b="1" dirty="0" smtClean="0">
                <a:solidFill>
                  <a:srgbClr val="000000"/>
                </a:solidFill>
              </a:rPr>
              <a:t>A),,Milosrdné </a:t>
            </a:r>
            <a:r>
              <a:rPr lang="cs-CZ" altLang="sk-SK" b="1" dirty="0" err="1" smtClean="0">
                <a:solidFill>
                  <a:srgbClr val="000000"/>
                </a:solidFill>
              </a:rPr>
              <a:t>zabíjanie</a:t>
            </a:r>
            <a:r>
              <a:rPr lang="cs-CZ" altLang="sk-SK" b="1" dirty="0" smtClean="0">
                <a:solidFill>
                  <a:srgbClr val="000000"/>
                </a:solidFill>
              </a:rPr>
              <a:t>´´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cs-CZ" altLang="sk-SK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628063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30179" y="2138563"/>
            <a:ext cx="4337342" cy="63304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C)Programovali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676900" y="3284813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cs-CZ" altLang="sk-SK" sz="3600" baseline="0" dirty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cs-CZ" altLang="sk-SK" sz="7200" baseline="0" dirty="0" smtClean="0">
                  <a:solidFill>
                    <a:srgbClr val="008000"/>
                  </a:solidFill>
                  <a:sym typeface="Wingdings" panose="05000000000000000000" pitchFamily="2" charset="2"/>
                </a:rPr>
                <a:t></a:t>
              </a:r>
              <a:endParaRPr lang="cs-CZ" altLang="sk-SK" sz="7200" baseline="0" dirty="0">
                <a:solidFill>
                  <a:srgbClr val="008000"/>
                </a:solidFill>
                <a:sym typeface="Wingdings" panose="05000000000000000000" pitchFamily="2" charset="2"/>
              </a:endParaRP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835901" y="5734326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 dirty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850902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792164" y="206084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3.Čo v programe  T-4 vykonávali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lekári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a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psychiatri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5506911" y="3474993"/>
            <a:ext cx="24458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sk-SK" sz="2400" b="1" dirty="0" smtClean="0">
                <a:solidFill>
                  <a:srgbClr val="008000"/>
                </a:solidFill>
              </a:rPr>
              <a:t>ŠPATNĚ!</a:t>
            </a:r>
            <a:r>
              <a:rPr lang="cs-CZ" altLang="sk-SK" sz="2400" b="1" dirty="0" smtClean="0">
                <a:solidFill>
                  <a:srgbClr val="000000"/>
                </a:solidFill>
              </a:rPr>
              <a:t>	</a:t>
            </a:r>
            <a:endParaRPr lang="cs-CZ" altLang="sk-SK" sz="2400" b="1" dirty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5864516" y="5171881"/>
            <a:ext cx="2919774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sk-SK" b="1" dirty="0" smtClean="0">
                <a:solidFill>
                  <a:srgbClr val="000000"/>
                </a:solidFill>
              </a:rPr>
              <a:t>A),,Milosrdné </a:t>
            </a:r>
            <a:r>
              <a:rPr lang="cs-CZ" altLang="sk-SK" b="1" dirty="0" err="1" smtClean="0">
                <a:solidFill>
                  <a:srgbClr val="000000"/>
                </a:solidFill>
              </a:rPr>
              <a:t>zabíjanie</a:t>
            </a:r>
            <a:r>
              <a:rPr lang="cs-CZ" altLang="sk-SK" b="1" dirty="0" smtClean="0">
                <a:solidFill>
                  <a:srgbClr val="000000"/>
                </a:solidFill>
              </a:rPr>
              <a:t>´´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cs-CZ" altLang="sk-SK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344219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849813" y="2082291"/>
            <a:ext cx="4204849" cy="815926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Mussolini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877950" y="3402726"/>
            <a:ext cx="4176712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Hitler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920154" y="4710604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Franklin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Delano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Roosvelt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567059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508320" y="206084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4.Kto bol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lídrom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NSDAP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556055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358171" y="2138563"/>
            <a:ext cx="4337342" cy="63304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Mussolini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604892" y="3284813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cs-CZ" altLang="sk-SK" sz="3600" baseline="0" dirty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cs-CZ" altLang="sk-SK" sz="7200" baseline="0" dirty="0" smtClean="0">
                  <a:solidFill>
                    <a:srgbClr val="008000"/>
                  </a:solidFill>
                  <a:sym typeface="Wingdings" panose="05000000000000000000" pitchFamily="2" charset="2"/>
                </a:rPr>
                <a:t></a:t>
              </a:r>
              <a:endParaRPr lang="cs-CZ" altLang="sk-SK" sz="7200" baseline="0" dirty="0">
                <a:solidFill>
                  <a:srgbClr val="008000"/>
                </a:solidFill>
                <a:sym typeface="Wingdings" panose="05000000000000000000" pitchFamily="2" charset="2"/>
              </a:endParaRP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3893" y="5734326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778895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720156" y="206084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4.Kto bol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lídrom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NSDAP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5434903" y="3474993"/>
            <a:ext cx="24458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sk-SK" sz="2400" b="1" dirty="0" smtClean="0">
                <a:solidFill>
                  <a:srgbClr val="008000"/>
                </a:solidFill>
              </a:rPr>
              <a:t>ŠPATNĚ!</a:t>
            </a:r>
            <a:r>
              <a:rPr lang="cs-CZ" altLang="sk-SK" sz="2400" b="1" dirty="0" smtClean="0">
                <a:solidFill>
                  <a:srgbClr val="000000"/>
                </a:solidFill>
              </a:rPr>
              <a:t>	</a:t>
            </a:r>
            <a:endParaRPr lang="cs-CZ" altLang="sk-SK" sz="2400" b="1" dirty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5792509" y="5171881"/>
            <a:ext cx="1083951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sk-SK" b="1" dirty="0" smtClean="0">
                <a:solidFill>
                  <a:srgbClr val="000000"/>
                </a:solidFill>
              </a:rPr>
              <a:t>B)Hitler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cs-CZ" altLang="sk-SK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00070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88119" y="2133873"/>
            <a:ext cx="4032250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B)Hitler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748909" y="3284813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>
                  <a:solidFill>
                    <a:srgbClr val="800000"/>
                  </a:solidFill>
                </a:rPr>
                <a:t>SPRÁVNĚ!</a:t>
              </a:r>
              <a:endParaRPr lang="cs-CZ" altLang="sk-SK" sz="3600" baseline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>
                  <a:solidFill>
                    <a:srgbClr val="800000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07909" y="5734326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922910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864173" y="206084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4.Kto bol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lídrom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NSDAP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556055" y="47754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358171" y="2066555"/>
            <a:ext cx="4337342" cy="63304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Franklin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Delano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Roosvelt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604892" y="3212804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cs-CZ" altLang="sk-SK" sz="3600" baseline="0" dirty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cs-CZ" altLang="sk-SK" sz="7200" baseline="0" dirty="0" smtClean="0">
                  <a:solidFill>
                    <a:srgbClr val="008000"/>
                  </a:solidFill>
                  <a:sym typeface="Wingdings" panose="05000000000000000000" pitchFamily="2" charset="2"/>
                </a:rPr>
                <a:t></a:t>
              </a:r>
              <a:endParaRPr lang="cs-CZ" altLang="sk-SK" sz="7200" baseline="0" dirty="0">
                <a:solidFill>
                  <a:srgbClr val="008000"/>
                </a:solidFill>
                <a:sym typeface="Wingdings" panose="05000000000000000000" pitchFamily="2" charset="2"/>
              </a:endParaRP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3893" y="566231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778895" y="47754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720156" y="198884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4.Kto bol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lídrom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NSDAP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5434903" y="3402987"/>
            <a:ext cx="24458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sk-SK" sz="2400" b="1" dirty="0" smtClean="0">
                <a:solidFill>
                  <a:srgbClr val="008000"/>
                </a:solidFill>
              </a:rPr>
              <a:t>ŠPATNĚ!</a:t>
            </a:r>
            <a:r>
              <a:rPr lang="cs-CZ" altLang="sk-SK" sz="2400" b="1" dirty="0" smtClean="0">
                <a:solidFill>
                  <a:srgbClr val="000000"/>
                </a:solidFill>
              </a:rPr>
              <a:t>	</a:t>
            </a:r>
            <a:endParaRPr lang="cs-CZ" altLang="sk-SK" sz="2400" b="1" dirty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5792509" y="5099873"/>
            <a:ext cx="1083951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sk-SK" b="1" dirty="0" smtClean="0">
                <a:solidFill>
                  <a:srgbClr val="000000"/>
                </a:solidFill>
              </a:rPr>
              <a:t>B)Hitler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cs-CZ" altLang="sk-SK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9568940" y="404664"/>
            <a:ext cx="1020128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5741587" y="1988989"/>
            <a:ext cx="4763095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B)1888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6082878" y="3355827"/>
            <a:ext cx="361545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800" baseline="0">
                <a:solidFill>
                  <a:srgbClr val="800000"/>
                </a:solidFill>
              </a:rPr>
              <a:t>SPRÁVNĚ!</a:t>
            </a:r>
            <a:endParaRPr lang="cs-CZ" altLang="sk-SK" sz="3600" baseline="0">
              <a:solidFill>
                <a:srgbClr val="80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9484555" y="3139932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800000"/>
                </a:solidFill>
                <a:sym typeface="Wingdings" panose="05000000000000000000" pitchFamily="2" charset="2"/>
              </a:rPr>
              <a:t></a:t>
            </a:r>
          </a:p>
        </p:txBody>
      </p:sp>
      <p:sp>
        <p:nvSpPr>
          <p:cNvPr id="6" name="AutoShape 1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633199" y="5589444"/>
            <a:ext cx="1871484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 dirty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7" name="AutoShape 22"/>
          <p:cNvSpPr>
            <a:spLocks noChangeArrowheads="1"/>
          </p:cNvSpPr>
          <p:nvPr/>
        </p:nvSpPr>
        <p:spPr bwMode="auto">
          <a:xfrm>
            <a:off x="382169" y="404664"/>
            <a:ext cx="8676710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</a:p>
        </p:txBody>
      </p:sp>
      <p:sp>
        <p:nvSpPr>
          <p:cNvPr id="8" name="AutoShape 23"/>
          <p:cNvSpPr>
            <a:spLocks noChangeArrowheads="1"/>
          </p:cNvSpPr>
          <p:nvPr/>
        </p:nvSpPr>
        <p:spPr bwMode="auto">
          <a:xfrm>
            <a:off x="312783" y="1915964"/>
            <a:ext cx="5018127" cy="3455988"/>
          </a:xfrm>
          <a:prstGeom prst="flowChartAlternateProcess">
            <a:avLst/>
          </a:prstGeom>
          <a:solidFill>
            <a:schemeClr val="accent1">
              <a:lumMod val="20000"/>
              <a:lumOff val="80000"/>
              <a:alpha val="39999"/>
            </a:scheme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 1.V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ktorom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roku bola postavená synagóga v ZH na ulici SNP?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344219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849814" y="2082291"/>
            <a:ext cx="4151262" cy="815926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A)Stalin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877950" y="3402726"/>
            <a:ext cx="4176712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Hitler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920154" y="4710604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Mussolini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567059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508320" y="206084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5.Kto bol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najznámejším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predstaviteľom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nacizmu v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Nemecku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700070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502187" y="2138563"/>
            <a:ext cx="2778808" cy="63304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A)Stalin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748909" y="3284813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cs-CZ" altLang="sk-SK" sz="3600" baseline="0" dirty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cs-CZ" altLang="sk-SK" sz="7200" baseline="0" dirty="0" smtClean="0">
                  <a:solidFill>
                    <a:srgbClr val="008000"/>
                  </a:solidFill>
                  <a:sym typeface="Wingdings" panose="05000000000000000000" pitchFamily="2" charset="2"/>
                </a:rPr>
                <a:t></a:t>
              </a:r>
              <a:endParaRPr lang="cs-CZ" altLang="sk-SK" sz="7200" baseline="0" dirty="0">
                <a:solidFill>
                  <a:srgbClr val="008000"/>
                </a:solidFill>
                <a:sym typeface="Wingdings" panose="05000000000000000000" pitchFamily="2" charset="2"/>
              </a:endParaRPr>
            </a:p>
          </p:txBody>
        </p:sp>
      </p:grp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922910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864173" y="206084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5.Kto bol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najznámejším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predstaviteľom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nacizmu v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Nemecku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5578919" y="3474993"/>
            <a:ext cx="24458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sk-SK" sz="2400" b="1" dirty="0" smtClean="0">
                <a:solidFill>
                  <a:srgbClr val="008000"/>
                </a:solidFill>
              </a:rPr>
              <a:t>ŠPATNĚ!</a:t>
            </a:r>
            <a:r>
              <a:rPr lang="cs-CZ" altLang="sk-SK" sz="2400" b="1" dirty="0" smtClean="0">
                <a:solidFill>
                  <a:srgbClr val="000000"/>
                </a:solidFill>
              </a:rPr>
              <a:t>	</a:t>
            </a:r>
            <a:endParaRPr lang="cs-CZ" altLang="sk-SK" sz="2400" b="1" dirty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5936525" y="5171881"/>
            <a:ext cx="1083951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sk-SK" b="1" dirty="0" smtClean="0">
                <a:solidFill>
                  <a:srgbClr val="000000"/>
                </a:solidFill>
              </a:rPr>
              <a:t>B)Hitler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cs-CZ" altLang="sk-SK" b="1" dirty="0">
              <a:solidFill>
                <a:srgbClr val="000000"/>
              </a:solidFill>
            </a:endParaRPr>
          </a:p>
        </p:txBody>
      </p:sp>
      <p:sp>
        <p:nvSpPr>
          <p:cNvPr id="12" name="Tlačidlo akcie: Domov 11">
            <a:hlinkClick r:id="rId2" action="ppaction://hlinksldjump" highlightClick="1"/>
          </p:cNvPr>
          <p:cNvSpPr/>
          <p:nvPr/>
        </p:nvSpPr>
        <p:spPr>
          <a:xfrm>
            <a:off x="9361115" y="5805264"/>
            <a:ext cx="576064" cy="5760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484047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272095" y="2133873"/>
            <a:ext cx="2792877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B)Hitler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532885" y="3284813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>
                  <a:solidFill>
                    <a:srgbClr val="800000"/>
                  </a:solidFill>
                </a:rPr>
                <a:t>SPRÁVNĚ!</a:t>
              </a:r>
              <a:endParaRPr lang="cs-CZ" altLang="sk-SK" sz="3600" baseline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>
                  <a:solidFill>
                    <a:srgbClr val="800000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706886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648148" y="206084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5.Kto bol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najznámejším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predstaviteľom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nacizmu v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Nemecku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0" name="Tlačidlo akcie: Domov 9">
            <a:hlinkClick r:id="rId2" action="ppaction://hlinksldjump" highlightClick="1"/>
          </p:cNvPr>
          <p:cNvSpPr/>
          <p:nvPr/>
        </p:nvSpPr>
        <p:spPr>
          <a:xfrm>
            <a:off x="9347647" y="5805264"/>
            <a:ext cx="517524" cy="5760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556055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328667" y="2132858"/>
            <a:ext cx="2880320" cy="63304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Mussolini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604892" y="3284813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cs-CZ" altLang="sk-SK" sz="3600" baseline="0" dirty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cs-CZ" altLang="sk-SK" sz="7200" baseline="0" dirty="0" smtClean="0">
                  <a:solidFill>
                    <a:srgbClr val="008000"/>
                  </a:solidFill>
                  <a:sym typeface="Wingdings" panose="05000000000000000000" pitchFamily="2" charset="2"/>
                </a:rPr>
                <a:t></a:t>
              </a:r>
              <a:endParaRPr lang="cs-CZ" altLang="sk-SK" sz="7200" baseline="0" dirty="0">
                <a:solidFill>
                  <a:srgbClr val="008000"/>
                </a:solidFill>
                <a:sym typeface="Wingdings" panose="05000000000000000000" pitchFamily="2" charset="2"/>
              </a:endParaRPr>
            </a:p>
          </p:txBody>
        </p:sp>
      </p:grp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778895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720156" y="206084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5.Kto bol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najznámejším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predstaviteľom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nacizmu v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Nemecku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5434903" y="3474993"/>
            <a:ext cx="24458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sk-SK" sz="2400" b="1" dirty="0" smtClean="0">
                <a:solidFill>
                  <a:srgbClr val="008000"/>
                </a:solidFill>
              </a:rPr>
              <a:t>ŠPATNĚ!</a:t>
            </a:r>
            <a:r>
              <a:rPr lang="cs-CZ" altLang="sk-SK" sz="2400" b="1" dirty="0" smtClean="0">
                <a:solidFill>
                  <a:srgbClr val="000000"/>
                </a:solidFill>
              </a:rPr>
              <a:t>	</a:t>
            </a:r>
            <a:endParaRPr lang="cs-CZ" altLang="sk-SK" sz="2400" b="1" dirty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5792509" y="5171881"/>
            <a:ext cx="1083951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sk-SK" b="1" dirty="0" smtClean="0">
                <a:solidFill>
                  <a:srgbClr val="000000"/>
                </a:solidFill>
              </a:rPr>
              <a:t>B)Hitler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cs-CZ" altLang="sk-SK" b="1" dirty="0">
              <a:solidFill>
                <a:srgbClr val="000000"/>
              </a:solidFill>
            </a:endParaRPr>
          </a:p>
        </p:txBody>
      </p:sp>
      <p:sp>
        <p:nvSpPr>
          <p:cNvPr id="12" name="Tlačidlo akcie: Domov 11">
            <a:hlinkClick r:id="rId2" action="ppaction://hlinksldjump" highlightClick="1"/>
          </p:cNvPr>
          <p:cNvSpPr/>
          <p:nvPr/>
        </p:nvSpPr>
        <p:spPr>
          <a:xfrm>
            <a:off x="9505131" y="5661248"/>
            <a:ext cx="504056" cy="5760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344219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849814" y="2082291"/>
            <a:ext cx="4151262" cy="815926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Belzec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877950" y="3402726"/>
            <a:ext cx="4176712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Žiar</a:t>
            </a:r>
            <a:r>
              <a:rPr lang="cs-CZ" altLang="sk-SK" baseline="0" dirty="0" smtClean="0">
                <a:solidFill>
                  <a:srgbClr val="000000"/>
                </a:solidFill>
              </a:rPr>
              <a:t> nad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Hronom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920154" y="4710604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C)Nováky 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567059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508320" y="206084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1.Kde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sa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na SK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nachádzal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koncentračný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tábor?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556055" y="47754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358171" y="2066555"/>
            <a:ext cx="2778808" cy="63304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Belzec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604892" y="3212804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cs-CZ" altLang="sk-SK" sz="3600" baseline="0" dirty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cs-CZ" altLang="sk-SK" sz="7200" baseline="0" dirty="0" smtClean="0">
                  <a:solidFill>
                    <a:srgbClr val="008000"/>
                  </a:solidFill>
                  <a:sym typeface="Wingdings" panose="05000000000000000000" pitchFamily="2" charset="2"/>
                </a:rPr>
                <a:t></a:t>
              </a:r>
              <a:endParaRPr lang="cs-CZ" altLang="sk-SK" sz="7200" baseline="0" dirty="0">
                <a:solidFill>
                  <a:srgbClr val="008000"/>
                </a:solidFill>
                <a:sym typeface="Wingdings" panose="05000000000000000000" pitchFamily="2" charset="2"/>
              </a:endParaRP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3893" y="566231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778895" y="47754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720156" y="198884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1.Kde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sa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na SK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nachádzal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koncentračný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tábor?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5434903" y="3402987"/>
            <a:ext cx="24458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sk-SK" sz="2400" b="1" dirty="0" smtClean="0">
                <a:solidFill>
                  <a:srgbClr val="008000"/>
                </a:solidFill>
              </a:rPr>
              <a:t>ŠPATNĚ!</a:t>
            </a:r>
            <a:r>
              <a:rPr lang="cs-CZ" altLang="sk-SK" sz="2400" b="1" dirty="0" smtClean="0">
                <a:solidFill>
                  <a:srgbClr val="000000"/>
                </a:solidFill>
              </a:rPr>
              <a:t>	</a:t>
            </a:r>
            <a:endParaRPr lang="cs-CZ" altLang="sk-SK" sz="2400" b="1" dirty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5792509" y="5099873"/>
            <a:ext cx="1233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sk-SK" b="1" dirty="0" smtClean="0">
                <a:solidFill>
                  <a:srgbClr val="000000"/>
                </a:solidFill>
              </a:rPr>
              <a:t>C)Nováky</a:t>
            </a:r>
            <a:endParaRPr lang="cs-CZ" altLang="sk-SK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412039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214154" y="2138563"/>
            <a:ext cx="4337342" cy="63304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B)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Žiar</a:t>
            </a:r>
            <a:r>
              <a:rPr lang="cs-CZ" altLang="sk-SK" baseline="0" dirty="0" smtClean="0">
                <a:solidFill>
                  <a:srgbClr val="000000"/>
                </a:solidFill>
              </a:rPr>
              <a:t> nad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Hronom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460877" y="3284813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cs-CZ" altLang="sk-SK" sz="3600" baseline="0" dirty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cs-CZ" altLang="sk-SK" sz="7200" baseline="0" dirty="0" smtClean="0">
                  <a:solidFill>
                    <a:srgbClr val="008000"/>
                  </a:solidFill>
                  <a:sym typeface="Wingdings" panose="05000000000000000000" pitchFamily="2" charset="2"/>
                </a:rPr>
                <a:t></a:t>
              </a:r>
              <a:endParaRPr lang="cs-CZ" altLang="sk-SK" sz="7200" baseline="0" dirty="0">
                <a:solidFill>
                  <a:srgbClr val="008000"/>
                </a:solidFill>
                <a:sym typeface="Wingdings" panose="05000000000000000000" pitchFamily="2" charset="2"/>
              </a:endParaRP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619877" y="5734326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634878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576140" y="206084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1.Kde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sa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na SK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nachádzal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koncentračný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tábor?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5290888" y="3474993"/>
            <a:ext cx="24458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sk-SK" sz="2400" b="1" dirty="0" smtClean="0">
                <a:solidFill>
                  <a:srgbClr val="008000"/>
                </a:solidFill>
              </a:rPr>
              <a:t>ŠPATNĚ!</a:t>
            </a:r>
            <a:r>
              <a:rPr lang="cs-CZ" altLang="sk-SK" sz="2400" b="1" dirty="0" smtClean="0">
                <a:solidFill>
                  <a:srgbClr val="000000"/>
                </a:solidFill>
              </a:rPr>
              <a:t>	</a:t>
            </a:r>
            <a:endParaRPr lang="cs-CZ" altLang="sk-SK" sz="2400" b="1" dirty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5648492" y="5171881"/>
            <a:ext cx="1233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sk-SK" b="1" dirty="0" smtClean="0">
                <a:solidFill>
                  <a:srgbClr val="000000"/>
                </a:solidFill>
              </a:rPr>
              <a:t>C)Nováky</a:t>
            </a:r>
            <a:endParaRPr lang="cs-CZ" altLang="sk-SK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628063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416111" y="2133873"/>
            <a:ext cx="4032250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C)Nováky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676900" y="3284813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>
                  <a:solidFill>
                    <a:srgbClr val="800000"/>
                  </a:solidFill>
                </a:rPr>
                <a:t>SPRÁVNĚ!</a:t>
              </a:r>
              <a:endParaRPr lang="cs-CZ" altLang="sk-SK" sz="3600" baseline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>
                  <a:solidFill>
                    <a:srgbClr val="800000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835901" y="5734326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850902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792164" y="206084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1.Kde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sa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na SK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nachádzal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koncentračný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tábor?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344219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849815" y="2132856"/>
            <a:ext cx="3215158" cy="815926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Uctievanie</a:t>
            </a:r>
            <a:r>
              <a:rPr lang="cs-CZ" altLang="sk-SK" baseline="0" dirty="0" smtClean="0">
                <a:solidFill>
                  <a:srgbClr val="000000"/>
                </a:solidFill>
              </a:rPr>
              <a:t> Hitlera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877950" y="3402726"/>
            <a:ext cx="4176712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B)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Záujem</a:t>
            </a:r>
            <a:r>
              <a:rPr lang="cs-CZ" altLang="sk-SK" baseline="0" dirty="0" smtClean="0">
                <a:solidFill>
                  <a:srgbClr val="000000"/>
                </a:solidFill>
              </a:rPr>
              <a:t> o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židov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920154" y="4710604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Nenávisť</a:t>
            </a:r>
            <a:r>
              <a:rPr lang="cs-CZ" altLang="sk-SK" baseline="0" dirty="0" smtClean="0">
                <a:solidFill>
                  <a:srgbClr val="000000"/>
                </a:solidFill>
              </a:rPr>
              <a:t> k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židom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567059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508320" y="206084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2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.Čo znamená slovo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antisentizmus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?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556055" y="477540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358171" y="2066555"/>
            <a:ext cx="4337342" cy="63304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Uctievanie</a:t>
            </a:r>
            <a:r>
              <a:rPr lang="cs-CZ" altLang="sk-SK" baseline="0" dirty="0" smtClean="0">
                <a:solidFill>
                  <a:srgbClr val="000000"/>
                </a:solidFill>
              </a:rPr>
              <a:t> Hitlera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604892" y="3212804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cs-CZ" altLang="sk-SK" sz="3600" baseline="0" dirty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cs-CZ" altLang="sk-SK" sz="7200" baseline="0" dirty="0" smtClean="0">
                  <a:solidFill>
                    <a:srgbClr val="008000"/>
                  </a:solidFill>
                  <a:sym typeface="Wingdings" panose="05000000000000000000" pitchFamily="2" charset="2"/>
                </a:rPr>
                <a:t></a:t>
              </a:r>
              <a:endParaRPr lang="cs-CZ" altLang="sk-SK" sz="7200" baseline="0" dirty="0">
                <a:solidFill>
                  <a:srgbClr val="008000"/>
                </a:solidFill>
                <a:sym typeface="Wingdings" panose="05000000000000000000" pitchFamily="2" charset="2"/>
              </a:endParaRP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3893" y="5662318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778895" y="477540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720156" y="1988840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2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.Čo znamená slovo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antisentizmus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?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5434903" y="3402987"/>
            <a:ext cx="24458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sk-SK" sz="2400" b="1" dirty="0" smtClean="0">
                <a:solidFill>
                  <a:srgbClr val="008000"/>
                </a:solidFill>
              </a:rPr>
              <a:t>ŠPATNĚ!</a:t>
            </a:r>
            <a:r>
              <a:rPr lang="cs-CZ" altLang="sk-SK" sz="2400" b="1" dirty="0" smtClean="0">
                <a:solidFill>
                  <a:srgbClr val="000000"/>
                </a:solidFill>
              </a:rPr>
              <a:t>	</a:t>
            </a:r>
            <a:endParaRPr lang="cs-CZ" altLang="sk-SK" sz="2400" b="1" dirty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5792507" y="5099875"/>
            <a:ext cx="23603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sk-SK" b="1" dirty="0" smtClean="0">
                <a:solidFill>
                  <a:srgbClr val="000000"/>
                </a:solidFill>
              </a:rPr>
              <a:t>C)</a:t>
            </a:r>
            <a:r>
              <a:rPr lang="cs-CZ" altLang="sk-SK" b="1" dirty="0" err="1" smtClean="0">
                <a:solidFill>
                  <a:srgbClr val="000000"/>
                </a:solidFill>
              </a:rPr>
              <a:t>Nenávisť</a:t>
            </a:r>
            <a:r>
              <a:rPr lang="cs-CZ" altLang="sk-SK" b="1" dirty="0" smtClean="0">
                <a:solidFill>
                  <a:srgbClr val="000000"/>
                </a:solidFill>
              </a:rPr>
              <a:t> k </a:t>
            </a:r>
            <a:r>
              <a:rPr lang="cs-CZ" altLang="sk-SK" b="1" dirty="0" err="1" smtClean="0">
                <a:solidFill>
                  <a:srgbClr val="000000"/>
                </a:solidFill>
              </a:rPr>
              <a:t>židom</a:t>
            </a:r>
            <a:r>
              <a:rPr lang="cs-CZ" altLang="sk-SK" b="1" dirty="0" smtClean="0">
                <a:solidFill>
                  <a:srgbClr val="000000"/>
                </a:solidFill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sk-SK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9694961" y="620688"/>
            <a:ext cx="1020128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5612579" y="2205013"/>
            <a:ext cx="5188774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C)1884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5951995" y="3428976"/>
            <a:ext cx="280722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AutoShape 1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759221" y="5805468"/>
            <a:ext cx="1871484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 dirty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8759218" y="3213078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5951993" y="4868839"/>
            <a:ext cx="47330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B) 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1888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8" name="AutoShape 24"/>
          <p:cNvSpPr>
            <a:spLocks noChangeArrowheads="1"/>
          </p:cNvSpPr>
          <p:nvPr/>
        </p:nvSpPr>
        <p:spPr bwMode="auto">
          <a:xfrm>
            <a:off x="508190" y="620688"/>
            <a:ext cx="8676710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</a:p>
        </p:txBody>
      </p:sp>
      <p:sp>
        <p:nvSpPr>
          <p:cNvPr id="9" name="AutoShape 25"/>
          <p:cNvSpPr>
            <a:spLocks noChangeArrowheads="1"/>
          </p:cNvSpPr>
          <p:nvPr/>
        </p:nvSpPr>
        <p:spPr bwMode="auto">
          <a:xfrm>
            <a:off x="438806" y="2131988"/>
            <a:ext cx="483435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1.V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ktorom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roku bola postavená synagóga v ZH na ulici SNP?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556055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358171" y="2138563"/>
            <a:ext cx="4337342" cy="63304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B)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Záujem</a:t>
            </a:r>
            <a:r>
              <a:rPr lang="cs-CZ" altLang="sk-SK" baseline="0" dirty="0" smtClean="0">
                <a:solidFill>
                  <a:srgbClr val="000000"/>
                </a:solidFill>
              </a:rPr>
              <a:t> o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židov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604892" y="3284813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cs-CZ" altLang="sk-SK" sz="3600" baseline="0" dirty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cs-CZ" altLang="sk-SK" sz="7200" baseline="0" dirty="0" smtClean="0">
                  <a:solidFill>
                    <a:srgbClr val="008000"/>
                  </a:solidFill>
                  <a:sym typeface="Wingdings" panose="05000000000000000000" pitchFamily="2" charset="2"/>
                </a:rPr>
                <a:t></a:t>
              </a:r>
              <a:endParaRPr lang="cs-CZ" altLang="sk-SK" sz="7200" baseline="0" dirty="0">
                <a:solidFill>
                  <a:srgbClr val="008000"/>
                </a:solidFill>
                <a:sym typeface="Wingdings" panose="05000000000000000000" pitchFamily="2" charset="2"/>
              </a:endParaRP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3893" y="5734326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 dirty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778895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720156" y="206084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2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.Čo znamená slovo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antisentizmus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? 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5434903" y="3474993"/>
            <a:ext cx="24458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sk-SK" sz="2400" b="1" dirty="0" smtClean="0">
                <a:solidFill>
                  <a:srgbClr val="008000"/>
                </a:solidFill>
              </a:rPr>
              <a:t>ŠPATNĚ!</a:t>
            </a:r>
            <a:r>
              <a:rPr lang="cs-CZ" altLang="sk-SK" sz="2400" b="1" dirty="0" smtClean="0">
                <a:solidFill>
                  <a:srgbClr val="000000"/>
                </a:solidFill>
              </a:rPr>
              <a:t>	</a:t>
            </a:r>
            <a:endParaRPr lang="cs-CZ" altLang="sk-SK" sz="2400" b="1" dirty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5792507" y="5171883"/>
            <a:ext cx="23603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sk-SK" b="1" dirty="0" smtClean="0">
                <a:solidFill>
                  <a:srgbClr val="000000"/>
                </a:solidFill>
              </a:rPr>
              <a:t>C)</a:t>
            </a:r>
            <a:r>
              <a:rPr lang="cs-CZ" altLang="sk-SK" b="1" dirty="0" err="1" smtClean="0">
                <a:solidFill>
                  <a:srgbClr val="000000"/>
                </a:solidFill>
              </a:rPr>
              <a:t>Nenávisť</a:t>
            </a:r>
            <a:r>
              <a:rPr lang="cs-CZ" altLang="sk-SK" b="1" dirty="0" smtClean="0">
                <a:solidFill>
                  <a:srgbClr val="000000"/>
                </a:solidFill>
              </a:rPr>
              <a:t> k </a:t>
            </a:r>
            <a:r>
              <a:rPr lang="cs-CZ" altLang="sk-SK" b="1" dirty="0" err="1" smtClean="0">
                <a:solidFill>
                  <a:srgbClr val="000000"/>
                </a:solidFill>
              </a:rPr>
              <a:t>židom</a:t>
            </a:r>
            <a:r>
              <a:rPr lang="cs-CZ" altLang="sk-SK" b="1" dirty="0" smtClean="0">
                <a:solidFill>
                  <a:srgbClr val="000000"/>
                </a:solidFill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sk-SK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556055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344103" y="2133873"/>
            <a:ext cx="4032250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Nenávisť</a:t>
            </a:r>
            <a:r>
              <a:rPr lang="cs-CZ" altLang="sk-SK" baseline="0" dirty="0" smtClean="0">
                <a:solidFill>
                  <a:srgbClr val="000000"/>
                </a:solidFill>
              </a:rPr>
              <a:t> k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židom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604892" y="3284813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>
                  <a:solidFill>
                    <a:srgbClr val="800000"/>
                  </a:solidFill>
                </a:rPr>
                <a:t>SPRÁVNĚ!</a:t>
              </a:r>
              <a:endParaRPr lang="cs-CZ" altLang="sk-SK" sz="3600" baseline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>
                  <a:solidFill>
                    <a:srgbClr val="800000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3893" y="5734326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 dirty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778895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720156" y="206084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2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.Čo znamená slovo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antisentizmus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? 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344219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849815" y="2132856"/>
            <a:ext cx="3215158" cy="815926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 1110rokov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877950" y="3402726"/>
            <a:ext cx="4176712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B)300rokov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920154" y="4710604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C)2000rokov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567059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508320" y="206084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3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.Koľko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rokov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už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židia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obývajú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slovenské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územie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?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556055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344103" y="2133873"/>
            <a:ext cx="4032250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 1100rokov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604892" y="3284813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>
                  <a:solidFill>
                    <a:srgbClr val="800000"/>
                  </a:solidFill>
                </a:rPr>
                <a:t>SPRÁVNĚ!</a:t>
              </a:r>
              <a:endParaRPr lang="cs-CZ" altLang="sk-SK" sz="3600" baseline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>
                  <a:solidFill>
                    <a:srgbClr val="800000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3893" y="5734326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778895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792164" y="2133252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3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.Koľko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rokov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už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židia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obývajú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slovenské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územie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?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556055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358171" y="2138563"/>
            <a:ext cx="4337342" cy="63304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B)300rokov 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604892" y="3284813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cs-CZ" altLang="sk-SK" sz="3600" baseline="0" dirty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cs-CZ" altLang="sk-SK" sz="7200" baseline="0" dirty="0" smtClean="0">
                  <a:solidFill>
                    <a:srgbClr val="008000"/>
                  </a:solidFill>
                  <a:sym typeface="Wingdings" panose="05000000000000000000" pitchFamily="2" charset="2"/>
                </a:rPr>
                <a:t></a:t>
              </a:r>
              <a:endParaRPr lang="cs-CZ" altLang="sk-SK" sz="7200" baseline="0" dirty="0">
                <a:solidFill>
                  <a:srgbClr val="008000"/>
                </a:solidFill>
                <a:sym typeface="Wingdings" panose="05000000000000000000" pitchFamily="2" charset="2"/>
              </a:endParaRP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3893" y="5734326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778895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720156" y="206084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3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.Koľko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rokov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už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židia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obývajú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slovenské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územie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?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5434903" y="3474993"/>
            <a:ext cx="24458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sk-SK" sz="2400" b="1" dirty="0" smtClean="0">
                <a:solidFill>
                  <a:srgbClr val="008000"/>
                </a:solidFill>
              </a:rPr>
              <a:t>ŠPATNĚ!</a:t>
            </a:r>
            <a:r>
              <a:rPr lang="cs-CZ" altLang="sk-SK" sz="2400" b="1" dirty="0" smtClean="0">
                <a:solidFill>
                  <a:srgbClr val="000000"/>
                </a:solidFill>
              </a:rPr>
              <a:t>	</a:t>
            </a:r>
            <a:endParaRPr lang="cs-CZ" altLang="sk-SK" sz="2400" b="1" dirty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5792508" y="5171883"/>
            <a:ext cx="15942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sk-SK" b="1" dirty="0" smtClean="0">
                <a:solidFill>
                  <a:srgbClr val="000000"/>
                </a:solidFill>
              </a:rPr>
              <a:t>A) 1100rokov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sk-SK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556055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358171" y="2138563"/>
            <a:ext cx="4337342" cy="63304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C)2000rokov 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604892" y="3284813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cs-CZ" altLang="sk-SK" sz="3600" baseline="0" dirty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cs-CZ" altLang="sk-SK" sz="7200" baseline="0" dirty="0" smtClean="0">
                  <a:solidFill>
                    <a:srgbClr val="008000"/>
                  </a:solidFill>
                  <a:sym typeface="Wingdings" panose="05000000000000000000" pitchFamily="2" charset="2"/>
                </a:rPr>
                <a:t></a:t>
              </a:r>
              <a:endParaRPr lang="cs-CZ" altLang="sk-SK" sz="7200" baseline="0" dirty="0">
                <a:solidFill>
                  <a:srgbClr val="008000"/>
                </a:solidFill>
                <a:sym typeface="Wingdings" panose="05000000000000000000" pitchFamily="2" charset="2"/>
              </a:endParaRP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3893" y="5734326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778895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720156" y="206084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3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.Koľko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rokov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už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židia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obývajú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slovenské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územie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?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5434903" y="3474993"/>
            <a:ext cx="24458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sk-SK" sz="2400" b="1" dirty="0" smtClean="0">
                <a:solidFill>
                  <a:srgbClr val="008000"/>
                </a:solidFill>
              </a:rPr>
              <a:t>ŠPATNĚ!</a:t>
            </a:r>
            <a:r>
              <a:rPr lang="cs-CZ" altLang="sk-SK" sz="2400" b="1" dirty="0" smtClean="0">
                <a:solidFill>
                  <a:srgbClr val="000000"/>
                </a:solidFill>
              </a:rPr>
              <a:t>	</a:t>
            </a:r>
            <a:endParaRPr lang="cs-CZ" altLang="sk-SK" sz="2400" b="1" dirty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5792508" y="5171883"/>
            <a:ext cx="15942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sk-SK" b="1" dirty="0" smtClean="0">
                <a:solidFill>
                  <a:srgbClr val="000000"/>
                </a:solidFill>
              </a:rPr>
              <a:t>A) 1100rokov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sk-SK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344219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849813" y="2132856"/>
            <a:ext cx="3575197" cy="864096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Ľudovít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sk-SK" sz="3200" dirty="0" smtClean="0"/>
              <a:t>II.</a:t>
            </a:r>
            <a:r>
              <a:rPr lang="sk-SK" sz="3200" b="0" dirty="0" smtClean="0"/>
              <a:t> </a:t>
            </a:r>
            <a:r>
              <a:rPr lang="sk-SK" sz="3200" dirty="0" err="1" smtClean="0"/>
              <a:t>Jagelovský</a:t>
            </a:r>
            <a:endParaRPr lang="cs-CZ" altLang="sk-SK" sz="3200" baseline="0" dirty="0" smtClean="0">
              <a:solidFill>
                <a:srgbClr val="000000"/>
              </a:solidFill>
            </a:endParaRPr>
          </a:p>
        </p:txBody>
      </p:sp>
      <p:sp>
        <p:nvSpPr>
          <p:cNvPr id="4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877950" y="3402726"/>
            <a:ext cx="4176712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B)</a:t>
            </a:r>
            <a:r>
              <a:rPr lang="sk-SK" b="0" dirty="0" smtClean="0"/>
              <a:t> </a:t>
            </a:r>
            <a:r>
              <a:rPr lang="sk-SK" sz="3200" dirty="0" err="1" smtClean="0"/>
              <a:t>Friedrich</a:t>
            </a:r>
            <a:r>
              <a:rPr lang="sk-SK" sz="3200" dirty="0" smtClean="0"/>
              <a:t> </a:t>
            </a:r>
            <a:r>
              <a:rPr lang="sk-SK" sz="3200" dirty="0" err="1" smtClean="0"/>
              <a:t>Nietzscheh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5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920154" y="4710604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Kráľovná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Mária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567059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508320" y="206084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4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.Kto vyhnal v minulosti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židov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z Bratislavy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556055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358171" y="2138563"/>
            <a:ext cx="4337342" cy="63304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Ľudovít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sk-SK" sz="3200" dirty="0" smtClean="0"/>
              <a:t>II.</a:t>
            </a:r>
            <a:r>
              <a:rPr lang="sk-SK" sz="3200" b="0" dirty="0" smtClean="0"/>
              <a:t> </a:t>
            </a:r>
            <a:r>
              <a:rPr lang="sk-SK" sz="3200" dirty="0" err="1" smtClean="0"/>
              <a:t>Jagelovský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604892" y="3284813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cs-CZ" altLang="sk-SK" sz="3600" baseline="0" dirty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cs-CZ" altLang="sk-SK" sz="7200" baseline="0" dirty="0" smtClean="0">
                  <a:solidFill>
                    <a:srgbClr val="008000"/>
                  </a:solidFill>
                  <a:sym typeface="Wingdings" panose="05000000000000000000" pitchFamily="2" charset="2"/>
                </a:rPr>
                <a:t></a:t>
              </a:r>
              <a:endParaRPr lang="cs-CZ" altLang="sk-SK" sz="7200" baseline="0" dirty="0">
                <a:solidFill>
                  <a:srgbClr val="008000"/>
                </a:solidFill>
                <a:sym typeface="Wingdings" panose="05000000000000000000" pitchFamily="2" charset="2"/>
              </a:endParaRP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3893" y="5734326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778895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720156" y="206084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4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.Kto vyhnal v minulosti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židov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z Bratislavy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5434903" y="3474993"/>
            <a:ext cx="24458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sk-SK" sz="2400" b="1" dirty="0" smtClean="0">
                <a:solidFill>
                  <a:srgbClr val="008000"/>
                </a:solidFill>
              </a:rPr>
              <a:t>ŠPATNĚ!</a:t>
            </a:r>
            <a:r>
              <a:rPr lang="cs-CZ" altLang="sk-SK" sz="2400" b="1" dirty="0" smtClean="0">
                <a:solidFill>
                  <a:srgbClr val="000000"/>
                </a:solidFill>
              </a:rPr>
              <a:t>	</a:t>
            </a:r>
            <a:endParaRPr lang="cs-CZ" altLang="sk-SK" sz="2400" b="1" dirty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5792508" y="5171883"/>
            <a:ext cx="21770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sk-SK" b="1" dirty="0" smtClean="0">
                <a:solidFill>
                  <a:srgbClr val="000000"/>
                </a:solidFill>
              </a:rPr>
              <a:t>A) </a:t>
            </a:r>
            <a:r>
              <a:rPr lang="cs-CZ" altLang="sk-SK" b="1" dirty="0" err="1" smtClean="0">
                <a:solidFill>
                  <a:srgbClr val="000000"/>
                </a:solidFill>
              </a:rPr>
              <a:t>Kráľovná</a:t>
            </a:r>
            <a:r>
              <a:rPr lang="cs-CZ" altLang="sk-SK" b="1" dirty="0" smtClean="0">
                <a:solidFill>
                  <a:srgbClr val="000000"/>
                </a:solidFill>
              </a:rPr>
              <a:t> </a:t>
            </a:r>
            <a:r>
              <a:rPr lang="cs-CZ" altLang="sk-SK" b="1" dirty="0" err="1" smtClean="0">
                <a:solidFill>
                  <a:srgbClr val="000000"/>
                </a:solidFill>
              </a:rPr>
              <a:t>Mária</a:t>
            </a:r>
            <a:endParaRPr lang="cs-CZ" altLang="sk-SK" b="1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sk-SK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556055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358171" y="2138563"/>
            <a:ext cx="4337342" cy="63304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B)</a:t>
            </a:r>
            <a:r>
              <a:rPr lang="sk-SK" b="0" dirty="0" smtClean="0"/>
              <a:t> </a:t>
            </a:r>
            <a:r>
              <a:rPr lang="sk-SK" sz="3200" dirty="0" err="1" smtClean="0"/>
              <a:t>Friedrich</a:t>
            </a:r>
            <a:r>
              <a:rPr lang="sk-SK" sz="3200" dirty="0" smtClean="0"/>
              <a:t> </a:t>
            </a:r>
            <a:r>
              <a:rPr lang="sk-SK" sz="3200" dirty="0" err="1" smtClean="0"/>
              <a:t>Nietzscheh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604892" y="3284813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cs-CZ" altLang="sk-SK" sz="3600" baseline="0" dirty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cs-CZ" altLang="sk-SK" sz="7200" baseline="0" dirty="0" smtClean="0">
                  <a:solidFill>
                    <a:srgbClr val="008000"/>
                  </a:solidFill>
                  <a:sym typeface="Wingdings" panose="05000000000000000000" pitchFamily="2" charset="2"/>
                </a:rPr>
                <a:t></a:t>
              </a:r>
              <a:endParaRPr lang="cs-CZ" altLang="sk-SK" sz="7200" baseline="0" dirty="0">
                <a:solidFill>
                  <a:srgbClr val="008000"/>
                </a:solidFill>
                <a:sym typeface="Wingdings" panose="05000000000000000000" pitchFamily="2" charset="2"/>
              </a:endParaRP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3893" y="5734326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 dirty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778895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720156" y="206084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4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.Kto vyhnal v minulosti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židov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z Bratislavy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5434903" y="3474993"/>
            <a:ext cx="24458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sk-SK" sz="2400" b="1" dirty="0" smtClean="0">
                <a:solidFill>
                  <a:srgbClr val="008000"/>
                </a:solidFill>
              </a:rPr>
              <a:t>ŠPATNĚ!</a:t>
            </a:r>
            <a:r>
              <a:rPr lang="cs-CZ" altLang="sk-SK" sz="2400" b="1" dirty="0" smtClean="0">
                <a:solidFill>
                  <a:srgbClr val="000000"/>
                </a:solidFill>
              </a:rPr>
              <a:t>	</a:t>
            </a:r>
            <a:endParaRPr lang="cs-CZ" altLang="sk-SK" sz="2400" b="1" dirty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5792508" y="5171883"/>
            <a:ext cx="22244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sk-SK" b="1" dirty="0" smtClean="0">
                <a:solidFill>
                  <a:srgbClr val="000000"/>
                </a:solidFill>
              </a:rPr>
              <a:t>C) </a:t>
            </a:r>
            <a:r>
              <a:rPr lang="cs-CZ" altLang="sk-SK" b="1" dirty="0" err="1" smtClean="0">
                <a:solidFill>
                  <a:srgbClr val="000000"/>
                </a:solidFill>
              </a:rPr>
              <a:t>Kráľovná</a:t>
            </a:r>
            <a:r>
              <a:rPr lang="cs-CZ" altLang="sk-SK" b="1" dirty="0" smtClean="0">
                <a:solidFill>
                  <a:srgbClr val="000000"/>
                </a:solidFill>
              </a:rPr>
              <a:t> </a:t>
            </a:r>
            <a:r>
              <a:rPr lang="cs-CZ" altLang="sk-SK" b="1" dirty="0" err="1" smtClean="0">
                <a:solidFill>
                  <a:srgbClr val="000000"/>
                </a:solidFill>
              </a:rPr>
              <a:t>Mária</a:t>
            </a:r>
            <a:r>
              <a:rPr lang="cs-CZ" altLang="sk-SK" b="1" dirty="0" smtClean="0">
                <a:solidFill>
                  <a:srgbClr val="000000"/>
                </a:solidFill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sk-SK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556055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344103" y="2133873"/>
            <a:ext cx="4032250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Kráľovná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Mária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604892" y="3284813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>
                  <a:solidFill>
                    <a:srgbClr val="800000"/>
                  </a:solidFill>
                </a:rPr>
                <a:t>SPRÁVNĚ!</a:t>
              </a:r>
              <a:endParaRPr lang="cs-CZ" altLang="sk-SK" sz="3600" baseline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>
                  <a:solidFill>
                    <a:srgbClr val="800000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7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3893" y="5734326"/>
            <a:ext cx="1584326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778895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792164" y="206084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4.Kto vyhnal v minulosti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židov</a:t>
            </a:r>
            <a:r>
              <a:rPr lang="cs-CZ" altLang="sk-SK" sz="3200" baseline="0" dirty="0">
                <a:solidFill>
                  <a:srgbClr val="800000"/>
                </a:solidFill>
              </a:rPr>
              <a:t> z Bratislavy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297108" y="1916832"/>
            <a:ext cx="4599511" cy="3384376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2.Židia zabití po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vojne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v BB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112643" y="1916832"/>
            <a:ext cx="5400601" cy="936104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A)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Boli</a:t>
            </a:r>
            <a:r>
              <a:rPr lang="cs-CZ" altLang="sk-SK" baseline="0" dirty="0" smtClean="0">
                <a:solidFill>
                  <a:srgbClr val="000000"/>
                </a:solidFill>
              </a:rPr>
              <a:t> uložení do masových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hrobov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112642" y="3068960"/>
            <a:ext cx="5400602" cy="883735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Boli</a:t>
            </a:r>
            <a:r>
              <a:rPr lang="cs-CZ" altLang="sk-SK" baseline="0" dirty="0" smtClean="0">
                <a:solidFill>
                  <a:srgbClr val="000000"/>
                </a:solidFill>
              </a:rPr>
              <a:t> na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mieste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ich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usmrtenia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112643" y="4149081"/>
            <a:ext cx="5400601" cy="936105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Boli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umiestnení</a:t>
            </a:r>
            <a:r>
              <a:rPr lang="cs-CZ" altLang="sk-SK" baseline="0" dirty="0" smtClean="0">
                <a:solidFill>
                  <a:srgbClr val="000000"/>
                </a:solidFill>
              </a:rPr>
              <a:t> na 1 kopu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9483882" y="476672"/>
            <a:ext cx="1020128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297111" y="476672"/>
            <a:ext cx="8676710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344219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849815" y="2132856"/>
            <a:ext cx="3215158" cy="815926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 1956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4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877950" y="3402726"/>
            <a:ext cx="4176712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B)1944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920154" y="4710604"/>
            <a:ext cx="4176712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C)1930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567059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504132" y="206084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5.Kedy došlo k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obnoveniu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deportácii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židov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na Slovensku?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556055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358171" y="2138563"/>
            <a:ext cx="4337342" cy="633047"/>
          </a:xfrm>
          <a:prstGeom prst="flowChartAlternateProcess">
            <a:avLst/>
          </a:prstGeom>
          <a:solidFill>
            <a:schemeClr val="tx1">
              <a:lumMod val="85000"/>
              <a:alpha val="47058"/>
            </a:scheme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A)1956 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604892" y="3284813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cs-CZ" altLang="sk-SK" sz="3600" baseline="0" dirty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cs-CZ" altLang="sk-SK" sz="7200" baseline="0" dirty="0" smtClean="0">
                  <a:solidFill>
                    <a:srgbClr val="008000"/>
                  </a:solidFill>
                  <a:sym typeface="Wingdings" panose="05000000000000000000" pitchFamily="2" charset="2"/>
                </a:rPr>
                <a:t></a:t>
              </a:r>
              <a:endParaRPr lang="cs-CZ" altLang="sk-SK" sz="7200" baseline="0" dirty="0">
                <a:solidFill>
                  <a:srgbClr val="008000"/>
                </a:solidFill>
                <a:sym typeface="Wingdings" panose="05000000000000000000" pitchFamily="2" charset="2"/>
              </a:endParaRPr>
            </a:p>
          </p:txBody>
        </p:sp>
      </p:grp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778895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720156" y="2060848"/>
            <a:ext cx="4248149" cy="3455988"/>
          </a:xfrm>
          <a:prstGeom prst="flowChartAlternateProcess">
            <a:avLst/>
          </a:prstGeom>
          <a:blipFill>
            <a:blip r:embed="rId2"/>
            <a:tile tx="0" ty="0" sx="100000" sy="100000" flip="none" algn="tl"/>
          </a:blip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5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.Kedy došlo k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obnoveniu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deportácii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židov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na Slovensku?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5434903" y="3474993"/>
            <a:ext cx="24458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sk-SK" sz="2400" b="1" dirty="0" smtClean="0">
                <a:solidFill>
                  <a:srgbClr val="008000"/>
                </a:solidFill>
              </a:rPr>
              <a:t>ŠPATNĚ!</a:t>
            </a:r>
            <a:r>
              <a:rPr lang="cs-CZ" altLang="sk-SK" sz="2400" b="1" dirty="0" smtClean="0">
                <a:solidFill>
                  <a:srgbClr val="000000"/>
                </a:solidFill>
              </a:rPr>
              <a:t>	</a:t>
            </a:r>
            <a:endParaRPr lang="cs-CZ" altLang="sk-SK" sz="2400" b="1" dirty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5792509" y="5171883"/>
            <a:ext cx="9866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sk-SK" b="1" dirty="0" smtClean="0">
                <a:solidFill>
                  <a:srgbClr val="000000"/>
                </a:solidFill>
              </a:rPr>
              <a:t>B) 1944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sk-SK" b="1" dirty="0">
              <a:solidFill>
                <a:srgbClr val="000000"/>
              </a:solidFill>
            </a:endParaRPr>
          </a:p>
        </p:txBody>
      </p:sp>
      <p:sp>
        <p:nvSpPr>
          <p:cNvPr id="12" name="Tlačidlo akcie: Domov 11">
            <a:hlinkClick r:id="rId3" action="ppaction://hlinksldjump" highlightClick="1"/>
          </p:cNvPr>
          <p:cNvSpPr/>
          <p:nvPr/>
        </p:nvSpPr>
        <p:spPr>
          <a:xfrm>
            <a:off x="9217099" y="5733256"/>
            <a:ext cx="478414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556055" y="549548"/>
            <a:ext cx="863600" cy="863600"/>
          </a:xfrm>
          <a:prstGeom prst="flowChartAlternateProcess">
            <a:avLst/>
          </a:prstGeom>
          <a:solidFill>
            <a:schemeClr val="tx1">
              <a:lumMod val="95000"/>
              <a:alpha val="49019"/>
            </a:scheme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344103" y="2133873"/>
            <a:ext cx="4032250" cy="647700"/>
          </a:xfrm>
          <a:prstGeom prst="flowChartAlternateProcess">
            <a:avLst/>
          </a:prstGeom>
          <a:solidFill>
            <a:schemeClr val="accent1">
              <a:lumMod val="60000"/>
              <a:lumOff val="40000"/>
              <a:alpha val="47058"/>
            </a:scheme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B)1944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604892" y="3284813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 dirty="0">
                  <a:solidFill>
                    <a:schemeClr val="accent6"/>
                  </a:solidFill>
                </a:rPr>
                <a:t>SPRÁVNĚ!</a:t>
              </a:r>
              <a:endParaRPr lang="cs-CZ" altLang="sk-SK" sz="3600" baseline="0" dirty="0">
                <a:solidFill>
                  <a:schemeClr val="accent6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 dirty="0">
                  <a:solidFill>
                    <a:schemeClr val="accent6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778895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8627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792164" y="2060848"/>
            <a:ext cx="4248149" cy="3455988"/>
          </a:xfrm>
          <a:prstGeom prst="flowChartAlternateProcess">
            <a:avLst/>
          </a:prstGeom>
          <a:solidFill>
            <a:schemeClr val="accent1">
              <a:lumMod val="20000"/>
              <a:lumOff val="80000"/>
              <a:alpha val="39999"/>
            </a:scheme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5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.Kedy došlo k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obnoveniu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deportácii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židov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na Slovensku?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0" name="Tlačidlo akcie: Domov 9">
            <a:hlinkClick r:id="rId2" action="ppaction://hlinksldjump" highlightClick="1"/>
          </p:cNvPr>
          <p:cNvSpPr/>
          <p:nvPr/>
        </p:nvSpPr>
        <p:spPr>
          <a:xfrm>
            <a:off x="9649147" y="5877272"/>
            <a:ext cx="432048" cy="43204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556055" y="549548"/>
            <a:ext cx="863600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358171" y="2138563"/>
            <a:ext cx="4337342" cy="633047"/>
          </a:xfrm>
          <a:prstGeom prst="flowChartAlternateProcess">
            <a:avLst/>
          </a:prstGeom>
          <a:solidFill>
            <a:schemeClr val="bg2">
              <a:lumMod val="20000"/>
              <a:lumOff val="80000"/>
              <a:alpha val="47058"/>
            </a:scheme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C)1930 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604892" y="3284813"/>
            <a:ext cx="3328988" cy="1200149"/>
            <a:chOff x="3424" y="2069"/>
            <a:chExt cx="2097" cy="75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424" y="2205"/>
              <a:ext cx="192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cs-CZ" altLang="sk-SK" sz="3600" baseline="0" dirty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012" y="2069"/>
              <a:ext cx="50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cs-CZ" altLang="sk-SK" sz="7200" baseline="0" dirty="0" smtClean="0">
                  <a:solidFill>
                    <a:srgbClr val="92D050"/>
                  </a:solidFill>
                  <a:sym typeface="Wingdings" panose="05000000000000000000" pitchFamily="2" charset="2"/>
                </a:rPr>
                <a:t></a:t>
              </a:r>
              <a:endParaRPr lang="cs-CZ" altLang="sk-SK" sz="7200" baseline="0" dirty="0">
                <a:solidFill>
                  <a:srgbClr val="92D050"/>
                </a:solidFill>
                <a:sym typeface="Wingdings" panose="05000000000000000000" pitchFamily="2" charset="2"/>
              </a:endParaRPr>
            </a:p>
          </p:txBody>
        </p:sp>
      </p:grp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778895" y="549548"/>
            <a:ext cx="734536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720156" y="2060848"/>
            <a:ext cx="4248149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5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.Kedy došlo k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obnoveniu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deportácii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židov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na Slovensku?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5434903" y="3474993"/>
            <a:ext cx="24458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sk-SK" sz="2400" b="1" dirty="0" smtClean="0">
                <a:solidFill>
                  <a:srgbClr val="92D050"/>
                </a:solidFill>
              </a:rPr>
              <a:t>ŠPATNĚ!	</a:t>
            </a:r>
            <a:endParaRPr lang="cs-CZ" altLang="sk-SK" sz="2400" b="1" dirty="0">
              <a:solidFill>
                <a:srgbClr val="92D050"/>
              </a:solidFill>
              <a:sym typeface="Wingdings" panose="05000000000000000000" pitchFamily="2" charset="2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5792509" y="5171883"/>
            <a:ext cx="9321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sk-SK" b="1" dirty="0" smtClean="0"/>
              <a:t>B) 1944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sk-SK" b="1" dirty="0">
              <a:solidFill>
                <a:srgbClr val="000000"/>
              </a:solidFill>
            </a:endParaRPr>
          </a:p>
        </p:txBody>
      </p:sp>
      <p:sp>
        <p:nvSpPr>
          <p:cNvPr id="12" name="Tlačidlo akcie: Domov 11">
            <a:hlinkClick r:id="rId3" action="ppaction://hlinksldjump" highlightClick="1"/>
          </p:cNvPr>
          <p:cNvSpPr/>
          <p:nvPr/>
        </p:nvSpPr>
        <p:spPr>
          <a:xfrm>
            <a:off x="9695513" y="5877272"/>
            <a:ext cx="457690" cy="43204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sz="8000" b="1" dirty="0" smtClean="0"/>
              <a:t>TESTOVÉ ÚLOHY</a:t>
            </a:r>
            <a:endParaRPr lang="sk-SK" sz="8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sz="4500" dirty="0" smtClean="0"/>
              <a:t>Dejiny židovskej komunity – forma </a:t>
            </a:r>
            <a:r>
              <a:rPr lang="sk-SK" sz="4500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02363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4"/>
          <p:cNvSpPr>
            <a:spLocks noChangeArrowheads="1"/>
          </p:cNvSpPr>
          <p:nvPr/>
        </p:nvSpPr>
        <p:spPr bwMode="auto">
          <a:xfrm>
            <a:off x="1572385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err="1">
                <a:solidFill>
                  <a:srgbClr val="000000"/>
                </a:solidFill>
              </a:rPr>
              <a:t>Dejiny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err="1">
                <a:solidFill>
                  <a:srgbClr val="000000"/>
                </a:solidFill>
              </a:rPr>
              <a:t>židovskej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smtClean="0">
                <a:solidFill>
                  <a:srgbClr val="000000"/>
                </a:solidFill>
              </a:rPr>
              <a:t>komunity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123" name="AutoShape 5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5124" name="AutoShape 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400676" y="2109983"/>
            <a:ext cx="4341311" cy="949569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marL="457200" indent="-457200" eaLnBrk="1" fontAlgn="base" hangingPunct="1">
              <a:spcBef>
                <a:spcPct val="0"/>
              </a:spcBef>
              <a:spcAft>
                <a:spcPct val="0"/>
              </a:spcAft>
              <a:buAutoNum type="alphaUcParenR"/>
            </a:pPr>
            <a:r>
              <a:rPr lang="cs-CZ" altLang="sk-SK" baseline="0" dirty="0" smtClean="0">
                <a:solidFill>
                  <a:srgbClr val="000000"/>
                </a:solidFill>
              </a:rPr>
              <a:t>Ochrana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nemeckých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detí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125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00676" y="3176955"/>
            <a:ext cx="4341311" cy="972772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baseline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B</a:t>
            </a:r>
            <a:r>
              <a:rPr lang="cs-CZ" altLang="sk-SK" baseline="0" dirty="0">
                <a:solidFill>
                  <a:srgbClr val="000000"/>
                </a:solidFill>
              </a:rPr>
              <a:t>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Občianstva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>
                <a:solidFill>
                  <a:srgbClr val="000000"/>
                </a:solidFill>
              </a:rPr>
              <a:t>a </a:t>
            </a:r>
            <a:r>
              <a:rPr lang="cs-CZ" altLang="sk-SK" baseline="0" dirty="0" err="1">
                <a:solidFill>
                  <a:srgbClr val="000000"/>
                </a:solidFill>
              </a:rPr>
              <a:t>nemeckého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err="1">
                <a:solidFill>
                  <a:srgbClr val="000000"/>
                </a:solidFill>
              </a:rPr>
              <a:t>pôvodu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err="1">
                <a:solidFill>
                  <a:srgbClr val="000000"/>
                </a:solidFill>
              </a:rPr>
              <a:t>občanov</a:t>
            </a:r>
            <a:endParaRPr lang="cs-CZ" altLang="sk-SK" baseline="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126" name="AutoShape 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400676" y="4724400"/>
            <a:ext cx="3891581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Židia</a:t>
            </a:r>
            <a:r>
              <a:rPr lang="cs-CZ" altLang="sk-SK" baseline="0" dirty="0" smtClean="0">
                <a:solidFill>
                  <a:srgbClr val="000000"/>
                </a:solidFill>
              </a:rPr>
              <a:t> mohli byť stále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nemeckými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občanmi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5127" name="AutoShape 23"/>
          <p:cNvSpPr>
            <a:spLocks noChangeArrowheads="1"/>
          </p:cNvSpPr>
          <p:nvPr/>
        </p:nvSpPr>
        <p:spPr bwMode="auto">
          <a:xfrm>
            <a:off x="1520348" y="1989140"/>
            <a:ext cx="3625766" cy="3527425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1.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Čoho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sa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týkali Norimberské zákony? 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76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6147" name="Text Box 8"/>
          <p:cNvSpPr txBox="1">
            <a:spLocks noChangeArrowheads="1"/>
          </p:cNvSpPr>
          <p:nvPr/>
        </p:nvSpPr>
        <p:spPr bwMode="auto">
          <a:xfrm>
            <a:off x="5783224" y="3429000"/>
            <a:ext cx="178616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3300"/>
                </a:solidFill>
              </a:rPr>
              <a:t>	</a:t>
            </a:r>
            <a:endParaRPr lang="cs-CZ" altLang="sk-SK" sz="6600" baseline="0">
              <a:solidFill>
                <a:srgbClr val="003300"/>
              </a:solidFill>
              <a:sym typeface="Wingdings" panose="05000000000000000000" pitchFamily="2" charset="2"/>
            </a:endParaRPr>
          </a:p>
        </p:txBody>
      </p:sp>
      <p:sp>
        <p:nvSpPr>
          <p:cNvPr id="6148" name="Text Box 14"/>
          <p:cNvSpPr txBox="1">
            <a:spLocks noChangeArrowheads="1"/>
          </p:cNvSpPr>
          <p:nvPr/>
        </p:nvSpPr>
        <p:spPr bwMode="auto">
          <a:xfrm>
            <a:off x="5655238" y="4797426"/>
            <a:ext cx="3549819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B) </a:t>
            </a:r>
            <a:r>
              <a:rPr lang="cs-CZ" altLang="sk-SK" sz="2000" baseline="0" dirty="0" err="1">
                <a:solidFill>
                  <a:srgbClr val="000000"/>
                </a:solidFill>
              </a:rPr>
              <a:t>Občianstva</a:t>
            </a:r>
            <a:r>
              <a:rPr lang="cs-CZ" altLang="sk-SK" sz="2000" baseline="0" dirty="0">
                <a:solidFill>
                  <a:srgbClr val="000000"/>
                </a:solidFill>
              </a:rPr>
              <a:t> a </a:t>
            </a:r>
            <a:r>
              <a:rPr lang="cs-CZ" altLang="sk-SK" sz="2000" baseline="0" dirty="0" err="1">
                <a:solidFill>
                  <a:srgbClr val="000000"/>
                </a:solidFill>
              </a:rPr>
              <a:t>nemeckého</a:t>
            </a:r>
            <a:r>
              <a:rPr lang="cs-CZ" altLang="sk-SK" sz="2000" baseline="0" dirty="0">
                <a:solidFill>
                  <a:srgbClr val="000000"/>
                </a:solidFill>
              </a:rPr>
              <a:t>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2000" baseline="0" dirty="0" err="1">
                <a:solidFill>
                  <a:srgbClr val="000000"/>
                </a:solidFill>
              </a:rPr>
              <a:t>pôvodu</a:t>
            </a:r>
            <a:r>
              <a:rPr lang="cs-CZ" altLang="sk-SK" sz="2000" baseline="0" dirty="0">
                <a:solidFill>
                  <a:srgbClr val="000000"/>
                </a:solidFill>
              </a:rPr>
              <a:t> </a:t>
            </a:r>
            <a:r>
              <a:rPr lang="cs-CZ" altLang="sk-SK" sz="2000" baseline="0" dirty="0" err="1">
                <a:solidFill>
                  <a:srgbClr val="000000"/>
                </a:solidFill>
              </a:rPr>
              <a:t>občanov</a:t>
            </a:r>
            <a:endParaRPr lang="cs-CZ" altLang="sk-SK" sz="2000" baseline="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6149" name="Rectangle 15"/>
          <p:cNvSpPr>
            <a:spLocks noChangeArrowheads="1"/>
          </p:cNvSpPr>
          <p:nvPr/>
        </p:nvSpPr>
        <p:spPr bwMode="auto">
          <a:xfrm>
            <a:off x="7760658" y="3141665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6150" name="AutoShape 1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0659" y="5734052"/>
            <a:ext cx="1403613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6151" name="AutoShape 1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590544" y="2133600"/>
            <a:ext cx="3573727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A) Ochrana </a:t>
            </a:r>
            <a:r>
              <a:rPr lang="cs-CZ" altLang="sk-SK" baseline="0" dirty="0" err="1">
                <a:solidFill>
                  <a:srgbClr val="000000"/>
                </a:solidFill>
              </a:rPr>
              <a:t>nemeckých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detí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152" name="AutoShape 19"/>
          <p:cNvSpPr>
            <a:spLocks noChangeArrowheads="1"/>
          </p:cNvSpPr>
          <p:nvPr/>
        </p:nvSpPr>
        <p:spPr bwMode="auto">
          <a:xfrm>
            <a:off x="1572385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err="1">
                <a:solidFill>
                  <a:srgbClr val="000000"/>
                </a:solidFill>
              </a:rPr>
              <a:t>Dejiny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err="1">
                <a:solidFill>
                  <a:srgbClr val="000000"/>
                </a:solidFill>
              </a:rPr>
              <a:t>židovskej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smtClean="0">
                <a:solidFill>
                  <a:srgbClr val="000000"/>
                </a:solidFill>
              </a:rPr>
              <a:t>komunity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6153" name="AutoShape 20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1.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Čoho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sa</a:t>
            </a:r>
            <a:r>
              <a:rPr lang="cs-CZ" altLang="sk-SK" sz="3200" baseline="0" dirty="0">
                <a:solidFill>
                  <a:srgbClr val="800000"/>
                </a:solidFill>
              </a:rPr>
              <a:t> týkali Norimberské zákony? </a:t>
            </a:r>
          </a:p>
        </p:txBody>
      </p:sp>
    </p:spTree>
    <p:extLst>
      <p:ext uri="{BB962C8B-B14F-4D97-AF65-F5344CB8AC3E}">
        <p14:creationId xmlns:p14="http://schemas.microsoft.com/office/powerpoint/2010/main" val="332133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7171" name="AutoShape 6"/>
          <p:cNvSpPr>
            <a:spLocks noChangeArrowheads="1"/>
          </p:cNvSpPr>
          <p:nvPr/>
        </p:nvSpPr>
        <p:spPr bwMode="auto">
          <a:xfrm>
            <a:off x="5591948" y="1922586"/>
            <a:ext cx="3828075" cy="858715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baseline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B</a:t>
            </a:r>
            <a:r>
              <a:rPr lang="cs-CZ" altLang="sk-SK" baseline="0" dirty="0">
                <a:solidFill>
                  <a:srgbClr val="000000"/>
                </a:solidFill>
              </a:rPr>
              <a:t>) </a:t>
            </a:r>
            <a:r>
              <a:rPr lang="cs-CZ" altLang="sk-SK" baseline="0" dirty="0" err="1">
                <a:solidFill>
                  <a:srgbClr val="000000"/>
                </a:solidFill>
              </a:rPr>
              <a:t>Občianstva</a:t>
            </a:r>
            <a:r>
              <a:rPr lang="cs-CZ" altLang="sk-SK" baseline="0" dirty="0">
                <a:solidFill>
                  <a:srgbClr val="000000"/>
                </a:solidFill>
              </a:rPr>
              <a:t> a </a:t>
            </a:r>
            <a:r>
              <a:rPr lang="cs-CZ" altLang="sk-SK" baseline="0" dirty="0" err="1">
                <a:solidFill>
                  <a:srgbClr val="000000"/>
                </a:solidFill>
              </a:rPr>
              <a:t>nemeckého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err="1">
                <a:solidFill>
                  <a:srgbClr val="000000"/>
                </a:solidFill>
              </a:rPr>
              <a:t>pôvodu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err="1">
                <a:solidFill>
                  <a:srgbClr val="000000"/>
                </a:solidFill>
              </a:rPr>
              <a:t>občanov</a:t>
            </a:r>
            <a:endParaRPr lang="cs-CZ" altLang="sk-SK" baseline="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7172" name="Text Box 8"/>
          <p:cNvSpPr txBox="1">
            <a:spLocks noChangeArrowheads="1"/>
          </p:cNvSpPr>
          <p:nvPr/>
        </p:nvSpPr>
        <p:spPr bwMode="auto">
          <a:xfrm>
            <a:off x="5847918" y="3500438"/>
            <a:ext cx="2711589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800" baseline="0">
                <a:solidFill>
                  <a:srgbClr val="800000"/>
                </a:solidFill>
              </a:rPr>
              <a:t>SPRÁVNĚ!</a:t>
            </a:r>
            <a:endParaRPr lang="cs-CZ" altLang="sk-SK" sz="3600" baseline="0">
              <a:solidFill>
                <a:srgbClr val="800000"/>
              </a:solidFill>
              <a:sym typeface="Wingdings" panose="05000000000000000000" pitchFamily="2" charset="2"/>
            </a:endParaRPr>
          </a:p>
        </p:txBody>
      </p:sp>
      <p:sp>
        <p:nvSpPr>
          <p:cNvPr id="7173" name="Rectangle 15"/>
          <p:cNvSpPr>
            <a:spLocks noChangeArrowheads="1"/>
          </p:cNvSpPr>
          <p:nvPr/>
        </p:nvSpPr>
        <p:spPr bwMode="auto">
          <a:xfrm>
            <a:off x="8399175" y="3284540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800000"/>
                </a:solidFill>
                <a:sym typeface="Wingdings" panose="05000000000000000000" pitchFamily="2" charset="2"/>
              </a:rPr>
              <a:t></a:t>
            </a:r>
          </a:p>
        </p:txBody>
      </p:sp>
      <p:sp>
        <p:nvSpPr>
          <p:cNvPr id="7174" name="AutoShape 1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0659" y="5734052"/>
            <a:ext cx="1403613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7175" name="AutoShape 22"/>
          <p:cNvSpPr>
            <a:spLocks noChangeArrowheads="1"/>
          </p:cNvSpPr>
          <p:nvPr/>
        </p:nvSpPr>
        <p:spPr bwMode="auto">
          <a:xfrm>
            <a:off x="1520347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err="1">
                <a:solidFill>
                  <a:srgbClr val="000000"/>
                </a:solidFill>
              </a:rPr>
              <a:t>Dejiny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err="1">
                <a:solidFill>
                  <a:srgbClr val="000000"/>
                </a:solidFill>
              </a:rPr>
              <a:t>židovskej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smtClean="0">
                <a:solidFill>
                  <a:srgbClr val="000000"/>
                </a:solidFill>
              </a:rPr>
              <a:t>komunity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7176" name="AutoShape 23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1.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Čoho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sa</a:t>
            </a:r>
            <a:r>
              <a:rPr lang="cs-CZ" altLang="sk-SK" sz="3200" baseline="0" dirty="0">
                <a:solidFill>
                  <a:srgbClr val="800000"/>
                </a:solidFill>
              </a:rPr>
              <a:t> týkali Norimberské zákony? </a:t>
            </a:r>
          </a:p>
        </p:txBody>
      </p:sp>
    </p:spTree>
    <p:extLst>
      <p:ext uri="{BB962C8B-B14F-4D97-AF65-F5344CB8AC3E}">
        <p14:creationId xmlns:p14="http://schemas.microsoft.com/office/powerpoint/2010/main" val="216872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8195" name="AutoShape 7"/>
          <p:cNvSpPr>
            <a:spLocks noChangeArrowheads="1"/>
          </p:cNvSpPr>
          <p:nvPr/>
        </p:nvSpPr>
        <p:spPr bwMode="auto">
          <a:xfrm>
            <a:off x="5400676" y="1899138"/>
            <a:ext cx="4143979" cy="9536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baseline="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</a:t>
            </a:r>
            <a:r>
              <a:rPr lang="cs-CZ" altLang="sk-SK" baseline="0" dirty="0">
                <a:solidFill>
                  <a:srgbClr val="000000"/>
                </a:solidFill>
              </a:rPr>
              <a:t>) </a:t>
            </a:r>
            <a:r>
              <a:rPr lang="cs-CZ" altLang="sk-SK" baseline="0" dirty="0" err="1">
                <a:solidFill>
                  <a:srgbClr val="000000"/>
                </a:solidFill>
              </a:rPr>
              <a:t>Židia</a:t>
            </a:r>
            <a:r>
              <a:rPr lang="cs-CZ" altLang="sk-SK" baseline="0" dirty="0">
                <a:solidFill>
                  <a:srgbClr val="000000"/>
                </a:solidFill>
              </a:rPr>
              <a:t> mohli byť stále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err="1">
                <a:solidFill>
                  <a:srgbClr val="000000"/>
                </a:solidFill>
              </a:rPr>
              <a:t>nemeckými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err="1">
                <a:solidFill>
                  <a:srgbClr val="000000"/>
                </a:solidFill>
              </a:rPr>
              <a:t>občanmi</a:t>
            </a:r>
            <a:endParaRPr lang="cs-CZ" altLang="sk-SK" baseline="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8196" name="Text Box 13"/>
          <p:cNvSpPr txBox="1">
            <a:spLocks noChangeArrowheads="1"/>
          </p:cNvSpPr>
          <p:nvPr/>
        </p:nvSpPr>
        <p:spPr bwMode="auto">
          <a:xfrm>
            <a:off x="5655240" y="3357563"/>
            <a:ext cx="210541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8197" name="AutoShape 1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0659" y="5734052"/>
            <a:ext cx="1403613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8198" name="Rectangle 18"/>
          <p:cNvSpPr>
            <a:spLocks noChangeArrowheads="1"/>
          </p:cNvSpPr>
          <p:nvPr/>
        </p:nvSpPr>
        <p:spPr bwMode="auto">
          <a:xfrm>
            <a:off x="7760658" y="3141665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8199" name="Text Box 23"/>
          <p:cNvSpPr txBox="1">
            <a:spLocks noChangeArrowheads="1"/>
          </p:cNvSpPr>
          <p:nvPr/>
        </p:nvSpPr>
        <p:spPr bwMode="auto">
          <a:xfrm>
            <a:off x="5655238" y="4797426"/>
            <a:ext cx="3549819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B) </a:t>
            </a:r>
            <a:r>
              <a:rPr lang="cs-CZ" altLang="sk-SK" sz="2000" baseline="0" dirty="0" err="1">
                <a:solidFill>
                  <a:srgbClr val="000000"/>
                </a:solidFill>
              </a:rPr>
              <a:t>Občianstva</a:t>
            </a:r>
            <a:r>
              <a:rPr lang="cs-CZ" altLang="sk-SK" sz="2000" baseline="0" dirty="0">
                <a:solidFill>
                  <a:srgbClr val="000000"/>
                </a:solidFill>
              </a:rPr>
              <a:t> a </a:t>
            </a:r>
            <a:r>
              <a:rPr lang="cs-CZ" altLang="sk-SK" sz="2000" baseline="0" dirty="0" err="1">
                <a:solidFill>
                  <a:srgbClr val="000000"/>
                </a:solidFill>
              </a:rPr>
              <a:t>nemeckého</a:t>
            </a:r>
            <a:r>
              <a:rPr lang="cs-CZ" altLang="sk-SK" sz="2000" baseline="0" dirty="0">
                <a:solidFill>
                  <a:srgbClr val="000000"/>
                </a:solidFill>
              </a:rPr>
              <a:t>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2000" baseline="0" dirty="0" err="1">
                <a:solidFill>
                  <a:srgbClr val="000000"/>
                </a:solidFill>
              </a:rPr>
              <a:t>pôvodu</a:t>
            </a:r>
            <a:r>
              <a:rPr lang="cs-CZ" altLang="sk-SK" sz="2000" baseline="0" dirty="0">
                <a:solidFill>
                  <a:srgbClr val="000000"/>
                </a:solidFill>
              </a:rPr>
              <a:t> </a:t>
            </a:r>
            <a:r>
              <a:rPr lang="cs-CZ" altLang="sk-SK" sz="2000" baseline="0" dirty="0" err="1">
                <a:solidFill>
                  <a:srgbClr val="000000"/>
                </a:solidFill>
              </a:rPr>
              <a:t>občanov</a:t>
            </a:r>
            <a:endParaRPr lang="cs-CZ" altLang="sk-SK" sz="2000" baseline="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8200" name="AutoShape 24"/>
          <p:cNvSpPr>
            <a:spLocks noChangeArrowheads="1"/>
          </p:cNvSpPr>
          <p:nvPr/>
        </p:nvSpPr>
        <p:spPr bwMode="auto">
          <a:xfrm>
            <a:off x="1572385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err="1">
                <a:solidFill>
                  <a:srgbClr val="000000"/>
                </a:solidFill>
              </a:rPr>
              <a:t>Dejiny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err="1">
                <a:solidFill>
                  <a:srgbClr val="000000"/>
                </a:solidFill>
              </a:rPr>
              <a:t>židovskej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smtClean="0">
                <a:solidFill>
                  <a:srgbClr val="000000"/>
                </a:solidFill>
              </a:rPr>
              <a:t>komunity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8201" name="AutoShape 25"/>
          <p:cNvSpPr>
            <a:spLocks noChangeArrowheads="1"/>
          </p:cNvSpPr>
          <p:nvPr/>
        </p:nvSpPr>
        <p:spPr bwMode="auto">
          <a:xfrm>
            <a:off x="1520348" y="2060575"/>
            <a:ext cx="3625766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1.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Čoho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sa</a:t>
            </a:r>
            <a:r>
              <a:rPr lang="cs-CZ" altLang="sk-SK" sz="3200" baseline="0" dirty="0">
                <a:solidFill>
                  <a:srgbClr val="800000"/>
                </a:solidFill>
              </a:rPr>
              <a:t> týkali Norimberské zákony? </a:t>
            </a:r>
          </a:p>
        </p:txBody>
      </p:sp>
    </p:spTree>
    <p:extLst>
      <p:ext uri="{BB962C8B-B14F-4D97-AF65-F5344CB8AC3E}">
        <p14:creationId xmlns:p14="http://schemas.microsoft.com/office/powerpoint/2010/main" val="408264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9219" name="AutoShape 4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2.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A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ko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sa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inak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nazýva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Krištáľová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noc? 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9220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528660" y="2133600"/>
            <a:ext cx="3700306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 ,,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Ríšsky</a:t>
            </a:r>
            <a:r>
              <a:rPr lang="cs-CZ" altLang="sk-SK" baseline="0" dirty="0" smtClean="0">
                <a:solidFill>
                  <a:srgbClr val="000000"/>
                </a:solidFill>
              </a:rPr>
              <a:t> pogrom´´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9221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528660" y="3430590"/>
            <a:ext cx="3700306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Diamantová noc 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9222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528660" y="4724400"/>
            <a:ext cx="3700306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Noc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kryštálov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9223" name="AutoShape 9"/>
          <p:cNvSpPr>
            <a:spLocks noChangeArrowheads="1"/>
          </p:cNvSpPr>
          <p:nvPr/>
        </p:nvSpPr>
        <p:spPr bwMode="auto">
          <a:xfrm>
            <a:off x="1572385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err="1">
                <a:solidFill>
                  <a:srgbClr val="000000"/>
                </a:solidFill>
              </a:rPr>
              <a:t>Dejiny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err="1">
                <a:solidFill>
                  <a:srgbClr val="000000"/>
                </a:solidFill>
              </a:rPr>
              <a:t>židovskej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smtClean="0">
                <a:solidFill>
                  <a:srgbClr val="000000"/>
                </a:solidFill>
              </a:rPr>
              <a:t>komunity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8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9568940" y="548680"/>
            <a:ext cx="1020128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5996618" y="3428410"/>
            <a:ext cx="361545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800" baseline="0">
                <a:solidFill>
                  <a:srgbClr val="800000"/>
                </a:solidFill>
              </a:rPr>
              <a:t>SPRÁVNĚ!</a:t>
            </a:r>
            <a:endParaRPr lang="cs-CZ" altLang="sk-SK" sz="3600" baseline="0">
              <a:solidFill>
                <a:srgbClr val="800000"/>
              </a:solidFill>
              <a:sym typeface="Wingdings" panose="05000000000000000000" pitchFamily="2" charset="2"/>
            </a:endParaRP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9400171" y="3212507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800000"/>
                </a:solidFill>
                <a:sym typeface="Wingdings" panose="05000000000000000000" pitchFamily="2" charset="2"/>
              </a:rPr>
              <a:t></a:t>
            </a:r>
          </a:p>
        </p:txBody>
      </p:sp>
      <p:sp>
        <p:nvSpPr>
          <p:cNvPr id="5" name="AutoShape 1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633199" y="5733460"/>
            <a:ext cx="1871484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6" name="AutoShape 18"/>
          <p:cNvSpPr>
            <a:spLocks noChangeArrowheads="1"/>
          </p:cNvSpPr>
          <p:nvPr/>
        </p:nvSpPr>
        <p:spPr bwMode="auto">
          <a:xfrm>
            <a:off x="5400675" y="2132856"/>
            <a:ext cx="5400675" cy="576064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A)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Boli</a:t>
            </a:r>
            <a:r>
              <a:rPr lang="cs-CZ" altLang="sk-SK" baseline="0" dirty="0" smtClean="0">
                <a:solidFill>
                  <a:srgbClr val="000000"/>
                </a:solidFill>
              </a:rPr>
              <a:t> uložení do masových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hrobov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7" name="AutoShape 19"/>
          <p:cNvSpPr>
            <a:spLocks noChangeArrowheads="1"/>
          </p:cNvSpPr>
          <p:nvPr/>
        </p:nvSpPr>
        <p:spPr bwMode="auto">
          <a:xfrm>
            <a:off x="382169" y="548680"/>
            <a:ext cx="8676710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err="1" smtClean="0">
                <a:solidFill>
                  <a:srgbClr val="000000"/>
                </a:solidFill>
              </a:rPr>
              <a:t>Dejiny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000000"/>
                </a:solidFill>
              </a:rPr>
              <a:t>židovskej</a:t>
            </a:r>
            <a:r>
              <a:rPr lang="cs-CZ" altLang="sk-SK" sz="3200" baseline="0" dirty="0" smtClean="0">
                <a:solidFill>
                  <a:srgbClr val="000000"/>
                </a:solidFill>
              </a:rPr>
              <a:t> komunity</a:t>
            </a:r>
            <a:endParaRPr lang="cs-CZ" altLang="sk-SK" sz="3200" baseline="0" dirty="0">
              <a:solidFill>
                <a:srgbClr val="000000"/>
              </a:solidFill>
            </a:endParaRPr>
          </a:p>
        </p:txBody>
      </p:sp>
      <p:sp>
        <p:nvSpPr>
          <p:cNvPr id="8" name="AutoShape 20"/>
          <p:cNvSpPr>
            <a:spLocks noChangeArrowheads="1"/>
          </p:cNvSpPr>
          <p:nvPr/>
        </p:nvSpPr>
        <p:spPr bwMode="auto">
          <a:xfrm>
            <a:off x="312783" y="2059980"/>
            <a:ext cx="5018127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 smtClean="0">
                <a:solidFill>
                  <a:srgbClr val="800000"/>
                </a:solidFill>
              </a:rPr>
              <a:t>2.Židia zabití po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vojne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v BB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10243" name="Text Box 11"/>
          <p:cNvSpPr txBox="1">
            <a:spLocks noChangeArrowheads="1"/>
          </p:cNvSpPr>
          <p:nvPr/>
        </p:nvSpPr>
        <p:spPr bwMode="auto">
          <a:xfrm>
            <a:off x="5783223" y="3429001"/>
            <a:ext cx="2711589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800" baseline="0">
                <a:solidFill>
                  <a:srgbClr val="800000"/>
                </a:solidFill>
              </a:rPr>
              <a:t>SPRÁVNĚ!</a:t>
            </a:r>
            <a:endParaRPr lang="cs-CZ" altLang="sk-SK" sz="3600" baseline="0">
              <a:solidFill>
                <a:srgbClr val="800000"/>
              </a:solidFill>
              <a:sym typeface="Wingdings" panose="05000000000000000000" pitchFamily="2" charset="2"/>
            </a:endParaRPr>
          </a:p>
        </p:txBody>
      </p:sp>
      <p:sp>
        <p:nvSpPr>
          <p:cNvPr id="10244" name="Rectangle 12"/>
          <p:cNvSpPr>
            <a:spLocks noChangeArrowheads="1"/>
          </p:cNvSpPr>
          <p:nvPr/>
        </p:nvSpPr>
        <p:spPr bwMode="auto">
          <a:xfrm>
            <a:off x="8335887" y="3213100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800000"/>
                </a:solidFill>
                <a:sym typeface="Wingdings" panose="05000000000000000000" pitchFamily="2" charset="2"/>
              </a:rPr>
              <a:t></a:t>
            </a:r>
          </a:p>
        </p:txBody>
      </p:sp>
      <p:sp>
        <p:nvSpPr>
          <p:cNvPr id="10245" name="AutoShape 1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0659" y="5734052"/>
            <a:ext cx="1403613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10246" name="AutoShape 1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463965" y="2138790"/>
            <a:ext cx="3700306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A) ,, </a:t>
            </a:r>
            <a:r>
              <a:rPr lang="cs-CZ" altLang="sk-SK" baseline="0" dirty="0" err="1">
                <a:solidFill>
                  <a:srgbClr val="000000"/>
                </a:solidFill>
              </a:rPr>
              <a:t>Ríšsky</a:t>
            </a:r>
            <a:r>
              <a:rPr lang="cs-CZ" altLang="sk-SK" baseline="0" dirty="0">
                <a:solidFill>
                  <a:srgbClr val="000000"/>
                </a:solidFill>
              </a:rPr>
              <a:t> pogrom</a:t>
            </a:r>
            <a:r>
              <a:rPr lang="cs-CZ" altLang="sk-SK" baseline="0" dirty="0" smtClean="0">
                <a:solidFill>
                  <a:srgbClr val="000000"/>
                </a:solidFill>
              </a:rPr>
              <a:t>´´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10247" name="AutoShape 19"/>
          <p:cNvSpPr>
            <a:spLocks noChangeArrowheads="1"/>
          </p:cNvSpPr>
          <p:nvPr/>
        </p:nvSpPr>
        <p:spPr bwMode="auto">
          <a:xfrm>
            <a:off x="1572385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err="1">
                <a:solidFill>
                  <a:srgbClr val="000000"/>
                </a:solidFill>
              </a:rPr>
              <a:t>Dejiny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err="1">
                <a:solidFill>
                  <a:srgbClr val="000000"/>
                </a:solidFill>
              </a:rPr>
              <a:t>židovskej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smtClean="0">
                <a:solidFill>
                  <a:srgbClr val="000000"/>
                </a:solidFill>
              </a:rPr>
              <a:t>komunity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10248" name="AutoShape 20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2.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Ako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sa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inak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nazýva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Krištáľová</a:t>
            </a:r>
            <a:r>
              <a:rPr lang="cs-CZ" altLang="sk-SK" sz="3200" baseline="0" dirty="0">
                <a:solidFill>
                  <a:srgbClr val="800000"/>
                </a:solidFill>
              </a:rPr>
              <a:t> noc?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01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11267" name="AutoShape 10"/>
          <p:cNvSpPr>
            <a:spLocks noChangeArrowheads="1"/>
          </p:cNvSpPr>
          <p:nvPr/>
        </p:nvSpPr>
        <p:spPr bwMode="auto">
          <a:xfrm>
            <a:off x="5528660" y="2205040"/>
            <a:ext cx="3700306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Diamantová noc </a:t>
            </a:r>
          </a:p>
        </p:txBody>
      </p:sp>
      <p:sp>
        <p:nvSpPr>
          <p:cNvPr id="11268" name="Text Box 12"/>
          <p:cNvSpPr txBox="1">
            <a:spLocks noChangeArrowheads="1"/>
          </p:cNvSpPr>
          <p:nvPr/>
        </p:nvSpPr>
        <p:spPr bwMode="auto">
          <a:xfrm>
            <a:off x="5655240" y="3500438"/>
            <a:ext cx="178616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	</a:t>
            </a:r>
            <a:endParaRPr lang="cs-CZ" altLang="sk-SK" sz="7200" baseline="0">
              <a:solidFill>
                <a:srgbClr val="008000"/>
              </a:solidFill>
              <a:sym typeface="Wingdings" panose="05000000000000000000" pitchFamily="2" charset="2"/>
            </a:endParaRPr>
          </a:p>
        </p:txBody>
      </p:sp>
      <p:sp>
        <p:nvSpPr>
          <p:cNvPr id="11269" name="Text Box 13"/>
          <p:cNvSpPr txBox="1">
            <a:spLocks noChangeArrowheads="1"/>
          </p:cNvSpPr>
          <p:nvPr/>
        </p:nvSpPr>
        <p:spPr bwMode="auto">
          <a:xfrm>
            <a:off x="5904731" y="4652965"/>
            <a:ext cx="3549819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A) ,, </a:t>
            </a:r>
            <a:r>
              <a:rPr lang="cs-CZ" altLang="sk-SK" sz="2000" baseline="0" dirty="0" err="1">
                <a:solidFill>
                  <a:srgbClr val="000000"/>
                </a:solidFill>
              </a:rPr>
              <a:t>Ríšsky</a:t>
            </a:r>
            <a:r>
              <a:rPr lang="cs-CZ" altLang="sk-SK" sz="2000" baseline="0" dirty="0">
                <a:solidFill>
                  <a:srgbClr val="000000"/>
                </a:solidFill>
              </a:rPr>
              <a:t> pogrom´´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11270" name="AutoShape 1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0659" y="5734052"/>
            <a:ext cx="1403613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 dirty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11271" name="Rectangle 17"/>
          <p:cNvSpPr>
            <a:spLocks noChangeArrowheads="1"/>
          </p:cNvSpPr>
          <p:nvPr/>
        </p:nvSpPr>
        <p:spPr bwMode="auto">
          <a:xfrm>
            <a:off x="7760658" y="3141665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11272" name="AutoShape 20"/>
          <p:cNvSpPr>
            <a:spLocks noChangeArrowheads="1"/>
          </p:cNvSpPr>
          <p:nvPr/>
        </p:nvSpPr>
        <p:spPr bwMode="auto">
          <a:xfrm>
            <a:off x="1572385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err="1">
                <a:solidFill>
                  <a:srgbClr val="000000"/>
                </a:solidFill>
              </a:rPr>
              <a:t>Dejiny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err="1">
                <a:solidFill>
                  <a:srgbClr val="000000"/>
                </a:solidFill>
              </a:rPr>
              <a:t>židovskej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smtClean="0">
                <a:solidFill>
                  <a:srgbClr val="000000"/>
                </a:solidFill>
              </a:rPr>
              <a:t>komunity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11273" name="AutoShape 21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2.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Ako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sa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inak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nazýva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Krištáľová</a:t>
            </a:r>
            <a:r>
              <a:rPr lang="cs-CZ" altLang="sk-SK" sz="3200" baseline="0" dirty="0">
                <a:solidFill>
                  <a:srgbClr val="800000"/>
                </a:solidFill>
              </a:rPr>
              <a:t> noc?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88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12291" name="AutoShape 5"/>
          <p:cNvSpPr>
            <a:spLocks noChangeArrowheads="1"/>
          </p:cNvSpPr>
          <p:nvPr/>
        </p:nvSpPr>
        <p:spPr bwMode="auto">
          <a:xfrm>
            <a:off x="5528660" y="2133600"/>
            <a:ext cx="3700306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C) Noc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kryštálov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12292" name="Text Box 7"/>
          <p:cNvSpPr txBox="1">
            <a:spLocks noChangeArrowheads="1"/>
          </p:cNvSpPr>
          <p:nvPr/>
        </p:nvSpPr>
        <p:spPr bwMode="auto">
          <a:xfrm>
            <a:off x="5591949" y="3357563"/>
            <a:ext cx="18508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12293" name="AutoShape 1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0659" y="5734052"/>
            <a:ext cx="1403613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 dirty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12294" name="Rectangle 12"/>
          <p:cNvSpPr>
            <a:spLocks noChangeArrowheads="1"/>
          </p:cNvSpPr>
          <p:nvPr/>
        </p:nvSpPr>
        <p:spPr bwMode="auto">
          <a:xfrm>
            <a:off x="7760658" y="3141665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12295" name="Text Box 15"/>
          <p:cNvSpPr txBox="1">
            <a:spLocks noChangeArrowheads="1"/>
          </p:cNvSpPr>
          <p:nvPr/>
        </p:nvSpPr>
        <p:spPr bwMode="auto">
          <a:xfrm>
            <a:off x="5655238" y="4652965"/>
            <a:ext cx="3549819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A) ,, </a:t>
            </a:r>
            <a:r>
              <a:rPr lang="cs-CZ" altLang="sk-SK" sz="2000" baseline="0" dirty="0" err="1">
                <a:solidFill>
                  <a:srgbClr val="000000"/>
                </a:solidFill>
              </a:rPr>
              <a:t>Ríšsky</a:t>
            </a:r>
            <a:r>
              <a:rPr lang="cs-CZ" altLang="sk-SK" sz="2000" baseline="0" dirty="0">
                <a:solidFill>
                  <a:srgbClr val="000000"/>
                </a:solidFill>
              </a:rPr>
              <a:t> pogrom´´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12296" name="AutoShape 16"/>
          <p:cNvSpPr>
            <a:spLocks noChangeArrowheads="1"/>
          </p:cNvSpPr>
          <p:nvPr/>
        </p:nvSpPr>
        <p:spPr bwMode="auto">
          <a:xfrm>
            <a:off x="1572385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err="1">
                <a:solidFill>
                  <a:srgbClr val="000000"/>
                </a:solidFill>
              </a:rPr>
              <a:t>Dejiny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err="1">
                <a:solidFill>
                  <a:srgbClr val="000000"/>
                </a:solidFill>
              </a:rPr>
              <a:t>židovskej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smtClean="0">
                <a:solidFill>
                  <a:srgbClr val="000000"/>
                </a:solidFill>
              </a:rPr>
              <a:t>komunity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12297" name="AutoShape 17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2.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Ako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sa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inak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nazýva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Krištáľová</a:t>
            </a:r>
            <a:r>
              <a:rPr lang="cs-CZ" altLang="sk-SK" sz="3200" baseline="0" dirty="0">
                <a:solidFill>
                  <a:srgbClr val="800000"/>
                </a:solidFill>
              </a:rPr>
              <a:t> noc?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52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13315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528660" y="2133600"/>
            <a:ext cx="3700306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A</a:t>
            </a:r>
            <a:r>
              <a:rPr lang="cs-CZ" altLang="sk-SK" baseline="0" dirty="0" smtClean="0">
                <a:solidFill>
                  <a:srgbClr val="000000"/>
                </a:solidFill>
              </a:rPr>
              <a:t>) Eugenika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13316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528660" y="3430590"/>
            <a:ext cx="3700306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B)Kreacionizmus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13317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528660" y="4724400"/>
            <a:ext cx="3700306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C)Genetika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13318" name="AutoShape 9"/>
          <p:cNvSpPr>
            <a:spLocks noChangeArrowheads="1"/>
          </p:cNvSpPr>
          <p:nvPr/>
        </p:nvSpPr>
        <p:spPr bwMode="auto">
          <a:xfrm>
            <a:off x="1069749" y="1582615"/>
            <a:ext cx="4320540" cy="4325816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3.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Cielené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kríženie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ľudského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druhu na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posilnenie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>
                <a:solidFill>
                  <a:srgbClr val="800000"/>
                </a:solidFill>
              </a:rPr>
              <a:t>určitých vlastností je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_____.(dnes-veda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zaoberajúca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sa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zlepšovaním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ľudského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genofondu)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3319" name="AutoShape 10"/>
          <p:cNvSpPr>
            <a:spLocks noChangeArrowheads="1"/>
          </p:cNvSpPr>
          <p:nvPr/>
        </p:nvSpPr>
        <p:spPr bwMode="auto">
          <a:xfrm>
            <a:off x="1572385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err="1">
                <a:solidFill>
                  <a:srgbClr val="000000"/>
                </a:solidFill>
              </a:rPr>
              <a:t>Dejiny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err="1">
                <a:solidFill>
                  <a:srgbClr val="000000"/>
                </a:solidFill>
              </a:rPr>
              <a:t>židovskej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smtClean="0">
                <a:solidFill>
                  <a:srgbClr val="000000"/>
                </a:solidFill>
              </a:rPr>
              <a:t>komunity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58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grpSp>
        <p:nvGrpSpPr>
          <p:cNvPr id="14339" name="Group 12"/>
          <p:cNvGrpSpPr>
            <a:grpSpLocks/>
          </p:cNvGrpSpPr>
          <p:nvPr/>
        </p:nvGrpSpPr>
        <p:grpSpPr bwMode="auto">
          <a:xfrm>
            <a:off x="5847918" y="3284539"/>
            <a:ext cx="3042100" cy="1200149"/>
            <a:chOff x="3198" y="2069"/>
            <a:chExt cx="2163" cy="756"/>
          </a:xfrm>
        </p:grpSpPr>
        <p:sp>
          <p:nvSpPr>
            <p:cNvPr id="14344" name="Text Box 10"/>
            <p:cNvSpPr txBox="1">
              <a:spLocks noChangeArrowheads="1"/>
            </p:cNvSpPr>
            <p:nvPr/>
          </p:nvSpPr>
          <p:spPr bwMode="auto">
            <a:xfrm>
              <a:off x="3198" y="2205"/>
              <a:ext cx="19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800" baseline="0">
                  <a:solidFill>
                    <a:srgbClr val="800000"/>
                  </a:solidFill>
                </a:rPr>
                <a:t>SPRÁVNĚ!</a:t>
              </a:r>
              <a:endParaRPr lang="cs-CZ" altLang="sk-SK" sz="3600" baseline="0">
                <a:solidFill>
                  <a:srgbClr val="800000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14345" name="Rectangle 11"/>
            <p:cNvSpPr>
              <a:spLocks noChangeArrowheads="1"/>
            </p:cNvSpPr>
            <p:nvPr/>
          </p:nvSpPr>
          <p:spPr bwMode="auto">
            <a:xfrm>
              <a:off x="4786" y="2069"/>
              <a:ext cx="575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7200" baseline="0">
                  <a:solidFill>
                    <a:srgbClr val="800000"/>
                  </a:solidFill>
                  <a:sym typeface="Wingdings" panose="05000000000000000000" pitchFamily="2" charset="2"/>
                </a:rPr>
                <a:t></a:t>
              </a:r>
            </a:p>
          </p:txBody>
        </p:sp>
      </p:grpSp>
      <p:sp>
        <p:nvSpPr>
          <p:cNvPr id="14340" name="AutoShape 1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0659" y="5734052"/>
            <a:ext cx="1403613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14341" name="AutoShap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650589" y="2133600"/>
            <a:ext cx="3700306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A)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Eugenika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14342" name="AutoShape 18"/>
          <p:cNvSpPr>
            <a:spLocks noChangeArrowheads="1"/>
          </p:cNvSpPr>
          <p:nvPr/>
        </p:nvSpPr>
        <p:spPr bwMode="auto">
          <a:xfrm>
            <a:off x="1573790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err="1">
                <a:solidFill>
                  <a:srgbClr val="000000"/>
                </a:solidFill>
              </a:rPr>
              <a:t>Dejiny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err="1">
                <a:solidFill>
                  <a:srgbClr val="000000"/>
                </a:solidFill>
              </a:rPr>
              <a:t>židovskej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smtClean="0">
                <a:solidFill>
                  <a:srgbClr val="000000"/>
                </a:solidFill>
              </a:rPr>
              <a:t>komunity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14343" name="AutoShape 19"/>
          <p:cNvSpPr>
            <a:spLocks noChangeArrowheads="1"/>
          </p:cNvSpPr>
          <p:nvPr/>
        </p:nvSpPr>
        <p:spPr bwMode="auto">
          <a:xfrm>
            <a:off x="1136068" y="1744114"/>
            <a:ext cx="4223064" cy="4386019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3.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Cielené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kríženie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ľudského</a:t>
            </a:r>
            <a:r>
              <a:rPr lang="cs-CZ" altLang="sk-SK" sz="3200" baseline="0" dirty="0">
                <a:solidFill>
                  <a:srgbClr val="800000"/>
                </a:solidFill>
              </a:rPr>
              <a:t> druhu na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posilnenie</a:t>
            </a:r>
            <a:r>
              <a:rPr lang="cs-CZ" altLang="sk-SK" sz="3200" baseline="0" dirty="0">
                <a:solidFill>
                  <a:srgbClr val="800000"/>
                </a:solidFill>
              </a:rPr>
              <a:t> určitých vlastností je_____.(dnes-veda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zaoberajúca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sa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zlepšovaním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ľudského</a:t>
            </a:r>
            <a:r>
              <a:rPr lang="cs-CZ" altLang="sk-SK" sz="3200" baseline="0" dirty="0">
                <a:solidFill>
                  <a:srgbClr val="800000"/>
                </a:solidFill>
              </a:rPr>
              <a:t> genofondu)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99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15363" name="AutoShape 5"/>
          <p:cNvSpPr>
            <a:spLocks noChangeArrowheads="1"/>
          </p:cNvSpPr>
          <p:nvPr/>
        </p:nvSpPr>
        <p:spPr bwMode="auto">
          <a:xfrm>
            <a:off x="5719936" y="2133600"/>
            <a:ext cx="3444336" cy="647700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Kreacionizmus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15364" name="Text Box 10"/>
          <p:cNvSpPr txBox="1">
            <a:spLocks noChangeArrowheads="1"/>
          </p:cNvSpPr>
          <p:nvPr/>
        </p:nvSpPr>
        <p:spPr bwMode="auto">
          <a:xfrm>
            <a:off x="5911210" y="3357565"/>
            <a:ext cx="15090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	</a:t>
            </a:r>
            <a:endParaRPr lang="cs-CZ" altLang="sk-SK" sz="7200" baseline="0">
              <a:solidFill>
                <a:srgbClr val="008000"/>
              </a:solidFill>
              <a:sym typeface="Wingdings" panose="05000000000000000000" pitchFamily="2" charset="2"/>
            </a:endParaRPr>
          </a:p>
        </p:txBody>
      </p:sp>
      <p:sp>
        <p:nvSpPr>
          <p:cNvPr id="15365" name="Text Box 11"/>
          <p:cNvSpPr txBox="1">
            <a:spLocks noChangeArrowheads="1"/>
          </p:cNvSpPr>
          <p:nvPr/>
        </p:nvSpPr>
        <p:spPr bwMode="auto">
          <a:xfrm>
            <a:off x="5719935" y="4674457"/>
            <a:ext cx="354981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A) 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Eugenika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15366" name="AutoShape 1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0659" y="5734052"/>
            <a:ext cx="1403613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15367" name="Rectangle 16"/>
          <p:cNvSpPr>
            <a:spLocks noChangeArrowheads="1"/>
          </p:cNvSpPr>
          <p:nvPr/>
        </p:nvSpPr>
        <p:spPr bwMode="auto">
          <a:xfrm>
            <a:off x="7760658" y="3141665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15368" name="AutoShape 19"/>
          <p:cNvSpPr>
            <a:spLocks noChangeArrowheads="1"/>
          </p:cNvSpPr>
          <p:nvPr/>
        </p:nvSpPr>
        <p:spPr bwMode="auto">
          <a:xfrm>
            <a:off x="1478912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err="1">
                <a:solidFill>
                  <a:srgbClr val="000000"/>
                </a:solidFill>
              </a:rPr>
              <a:t>Dejiny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err="1">
                <a:solidFill>
                  <a:srgbClr val="000000"/>
                </a:solidFill>
              </a:rPr>
              <a:t>židovskej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smtClean="0">
                <a:solidFill>
                  <a:srgbClr val="000000"/>
                </a:solidFill>
              </a:rPr>
              <a:t>komunity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15369" name="AutoShape 20"/>
          <p:cNvSpPr>
            <a:spLocks noChangeArrowheads="1"/>
          </p:cNvSpPr>
          <p:nvPr/>
        </p:nvSpPr>
        <p:spPr bwMode="auto">
          <a:xfrm>
            <a:off x="1042594" y="1802666"/>
            <a:ext cx="4262876" cy="4465639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3.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Cielené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kríženie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ľudského</a:t>
            </a:r>
            <a:r>
              <a:rPr lang="cs-CZ" altLang="sk-SK" sz="3200" baseline="0" dirty="0">
                <a:solidFill>
                  <a:srgbClr val="800000"/>
                </a:solidFill>
              </a:rPr>
              <a:t> druhu na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posilnenie</a:t>
            </a:r>
            <a:r>
              <a:rPr lang="cs-CZ" altLang="sk-SK" sz="3200" baseline="0" dirty="0">
                <a:solidFill>
                  <a:srgbClr val="800000"/>
                </a:solidFill>
              </a:rPr>
              <a:t> určitých vlastností je_____.(dnes-veda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zaoberajúca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sa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zlepšovaním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ľudského</a:t>
            </a:r>
            <a:r>
              <a:rPr lang="cs-CZ" altLang="sk-SK" sz="3200" baseline="0" dirty="0">
                <a:solidFill>
                  <a:srgbClr val="800000"/>
                </a:solidFill>
              </a:rPr>
              <a:t> genofondu)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7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16387" name="AutoShape 5"/>
          <p:cNvSpPr>
            <a:spLocks noChangeArrowheads="1"/>
          </p:cNvSpPr>
          <p:nvPr/>
        </p:nvSpPr>
        <p:spPr bwMode="auto">
          <a:xfrm>
            <a:off x="5528660" y="2133600"/>
            <a:ext cx="3700306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C) </a:t>
            </a:r>
            <a:r>
              <a:rPr lang="cs-CZ" altLang="sk-SK" baseline="0" dirty="0" smtClean="0">
                <a:solidFill>
                  <a:srgbClr val="000000"/>
                </a:solidFill>
              </a:rPr>
              <a:t>Kreacionizmus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5655238" y="3357565"/>
            <a:ext cx="165817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baseline="0">
                <a:solidFill>
                  <a:srgbClr val="008000"/>
                </a:solidFill>
              </a:rPr>
              <a:t>ŠPATNĚ!</a:t>
            </a:r>
            <a:r>
              <a:rPr lang="cs-CZ" altLang="sk-SK" baseline="0">
                <a:solidFill>
                  <a:srgbClr val="000000"/>
                </a:solidFill>
              </a:rPr>
              <a:t>	</a:t>
            </a:r>
            <a:endParaRPr lang="cs-CZ" altLang="sk-SK" sz="7200" baseline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16389" name="AutoShape 1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0659" y="5734052"/>
            <a:ext cx="1403613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16390" name="Rectangle 12"/>
          <p:cNvSpPr>
            <a:spLocks noChangeArrowheads="1"/>
          </p:cNvSpPr>
          <p:nvPr/>
        </p:nvSpPr>
        <p:spPr bwMode="auto">
          <a:xfrm>
            <a:off x="7760658" y="3141665"/>
            <a:ext cx="808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7200" baseline="0">
                <a:solidFill>
                  <a:srgbClr val="008000"/>
                </a:solidFill>
                <a:sym typeface="Wingdings" panose="05000000000000000000" pitchFamily="2" charset="2"/>
              </a:rPr>
              <a:t></a:t>
            </a:r>
          </a:p>
        </p:txBody>
      </p:sp>
      <p:sp>
        <p:nvSpPr>
          <p:cNvPr id="16391" name="Text Box 15"/>
          <p:cNvSpPr txBox="1">
            <a:spLocks noChangeArrowheads="1"/>
          </p:cNvSpPr>
          <p:nvPr/>
        </p:nvSpPr>
        <p:spPr bwMode="auto">
          <a:xfrm>
            <a:off x="5783223" y="4652964"/>
            <a:ext cx="354981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4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altLang="sk-SK" sz="2000" baseline="0" dirty="0">
                <a:solidFill>
                  <a:srgbClr val="000000"/>
                </a:solidFill>
              </a:rPr>
              <a:t>SPRÁVNĚ:  A) </a:t>
            </a:r>
            <a:r>
              <a:rPr lang="cs-CZ" altLang="sk-SK" sz="2000" baseline="0" dirty="0" smtClean="0">
                <a:solidFill>
                  <a:srgbClr val="000000"/>
                </a:solidFill>
              </a:rPr>
              <a:t>Eugenika</a:t>
            </a:r>
            <a:endParaRPr lang="cs-CZ" altLang="sk-SK" sz="2000" baseline="0" dirty="0">
              <a:solidFill>
                <a:srgbClr val="000000"/>
              </a:solidFill>
            </a:endParaRPr>
          </a:p>
        </p:txBody>
      </p:sp>
      <p:sp>
        <p:nvSpPr>
          <p:cNvPr id="16392" name="AutoShape 16"/>
          <p:cNvSpPr>
            <a:spLocks noChangeArrowheads="1"/>
          </p:cNvSpPr>
          <p:nvPr/>
        </p:nvSpPr>
        <p:spPr bwMode="auto">
          <a:xfrm>
            <a:off x="1572385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err="1">
                <a:solidFill>
                  <a:srgbClr val="000000"/>
                </a:solidFill>
              </a:rPr>
              <a:t>Dejiny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err="1">
                <a:solidFill>
                  <a:srgbClr val="000000"/>
                </a:solidFill>
              </a:rPr>
              <a:t>židovskej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smtClean="0">
                <a:solidFill>
                  <a:srgbClr val="000000"/>
                </a:solidFill>
              </a:rPr>
              <a:t>komunity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16393" name="AutoShape 17"/>
          <p:cNvSpPr>
            <a:spLocks noChangeArrowheads="1"/>
          </p:cNvSpPr>
          <p:nvPr/>
        </p:nvSpPr>
        <p:spPr bwMode="auto">
          <a:xfrm>
            <a:off x="866033" y="1952380"/>
            <a:ext cx="4454908" cy="438711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3.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Cielené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kríženie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ľudského</a:t>
            </a:r>
            <a:r>
              <a:rPr lang="cs-CZ" altLang="sk-SK" sz="3200" baseline="0" dirty="0">
                <a:solidFill>
                  <a:srgbClr val="800000"/>
                </a:solidFill>
              </a:rPr>
              <a:t> druhu na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posilnenie</a:t>
            </a:r>
            <a:r>
              <a:rPr lang="cs-CZ" altLang="sk-SK" sz="3200" baseline="0" dirty="0">
                <a:solidFill>
                  <a:srgbClr val="800000"/>
                </a:solidFill>
              </a:rPr>
              <a:t> určitých vlastností je_____.(dnes-veda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zaoberajúca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sa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zlepšovaním</a:t>
            </a:r>
            <a:r>
              <a:rPr lang="cs-CZ" altLang="sk-SK" sz="3200" baseline="0" dirty="0">
                <a:solidFill>
                  <a:srgbClr val="800000"/>
                </a:solidFill>
              </a:rPr>
              <a:t>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ľudského</a:t>
            </a:r>
            <a:r>
              <a:rPr lang="cs-CZ" altLang="sk-SK" sz="3200" baseline="0" dirty="0">
                <a:solidFill>
                  <a:srgbClr val="800000"/>
                </a:solidFill>
              </a:rPr>
              <a:t> genofondu)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56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17411" name="AutoShape 4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4. 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Program T-4 bol ideologicky založený </a:t>
            </a:r>
            <a:r>
              <a:rPr lang="cs-CZ" altLang="sk-SK" sz="3200" baseline="0" dirty="0" err="1" smtClean="0">
                <a:solidFill>
                  <a:srgbClr val="800000"/>
                </a:solidFill>
              </a:rPr>
              <a:t>načom</a:t>
            </a:r>
            <a:r>
              <a:rPr lang="cs-CZ" altLang="sk-SK" sz="3200" baseline="0" dirty="0" smtClean="0">
                <a:solidFill>
                  <a:srgbClr val="800000"/>
                </a:solidFill>
              </a:rPr>
              <a:t> ? </a:t>
            </a:r>
            <a:endParaRPr lang="cs-CZ" altLang="sk-SK" sz="3200" baseline="0" dirty="0">
              <a:solidFill>
                <a:srgbClr val="800000"/>
              </a:solidFill>
            </a:endParaRPr>
          </a:p>
        </p:txBody>
      </p:sp>
      <p:sp>
        <p:nvSpPr>
          <p:cNvPr id="17412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528660" y="2133600"/>
            <a:ext cx="4327572" cy="86750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A)Na 4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slovách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začínajúcich</a:t>
            </a:r>
            <a:r>
              <a:rPr lang="cs-CZ" altLang="sk-SK" baseline="0" dirty="0" smtClean="0">
                <a:solidFill>
                  <a:srgbClr val="000000"/>
                </a:solidFill>
              </a:rPr>
              <a:t> na T 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17413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528660" y="3430590"/>
            <a:ext cx="3700306" cy="719137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</a:t>
            </a:r>
            <a:r>
              <a:rPr lang="cs-CZ" altLang="sk-SK" baseline="0" dirty="0" smtClean="0">
                <a:solidFill>
                  <a:srgbClr val="000000"/>
                </a:solidFill>
              </a:rPr>
              <a:t>)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Náboženskej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hygiene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17414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528660" y="4797425"/>
            <a:ext cx="3700306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smtClean="0">
                <a:solidFill>
                  <a:srgbClr val="000000"/>
                </a:solidFill>
              </a:rPr>
              <a:t>C)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Rasovej</a:t>
            </a:r>
            <a:r>
              <a:rPr lang="cs-CZ" altLang="sk-SK" baseline="0" dirty="0" smtClean="0">
                <a:solidFill>
                  <a:srgbClr val="000000"/>
                </a:solidFill>
              </a:rPr>
              <a:t> </a:t>
            </a:r>
            <a:r>
              <a:rPr lang="cs-CZ" altLang="sk-SK" baseline="0" dirty="0" err="1" smtClean="0">
                <a:solidFill>
                  <a:srgbClr val="000000"/>
                </a:solidFill>
              </a:rPr>
              <a:t>hygiene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17415" name="AutoShape 9"/>
          <p:cNvSpPr>
            <a:spLocks noChangeArrowheads="1"/>
          </p:cNvSpPr>
          <p:nvPr/>
        </p:nvSpPr>
        <p:spPr bwMode="auto">
          <a:xfrm>
            <a:off x="1572385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err="1">
                <a:solidFill>
                  <a:srgbClr val="000000"/>
                </a:solidFill>
              </a:rPr>
              <a:t>Dejiny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err="1">
                <a:solidFill>
                  <a:srgbClr val="000000"/>
                </a:solidFill>
              </a:rPr>
              <a:t>židovskej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smtClean="0">
                <a:solidFill>
                  <a:srgbClr val="000000"/>
                </a:solidFill>
              </a:rPr>
              <a:t>komunity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43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grpSp>
        <p:nvGrpSpPr>
          <p:cNvPr id="18435" name="Group 11"/>
          <p:cNvGrpSpPr>
            <a:grpSpLocks/>
          </p:cNvGrpSpPr>
          <p:nvPr/>
        </p:nvGrpSpPr>
        <p:grpSpPr bwMode="auto">
          <a:xfrm>
            <a:off x="5655238" y="3141666"/>
            <a:ext cx="3549819" cy="2825750"/>
            <a:chOff x="3061" y="1979"/>
            <a:chExt cx="2524" cy="1780"/>
          </a:xfrm>
        </p:grpSpPr>
        <p:sp>
          <p:nvSpPr>
            <p:cNvPr id="18440" name="Text Box 8"/>
            <p:cNvSpPr txBox="1">
              <a:spLocks noChangeArrowheads="1"/>
            </p:cNvSpPr>
            <p:nvPr/>
          </p:nvSpPr>
          <p:spPr bwMode="auto">
            <a:xfrm>
              <a:off x="3061" y="3022"/>
              <a:ext cx="2524" cy="7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000" baseline="0" dirty="0">
                  <a:solidFill>
                    <a:srgbClr val="000000"/>
                  </a:solidFill>
                </a:rPr>
                <a:t>SPRÁVNĚ:  C) </a:t>
              </a:r>
              <a:r>
                <a:rPr lang="cs-CZ" altLang="sk-SK" sz="2000" baseline="0" dirty="0" err="1">
                  <a:solidFill>
                    <a:srgbClr val="000000"/>
                  </a:solidFill>
                </a:rPr>
                <a:t>Rasovej</a:t>
              </a:r>
              <a:r>
                <a:rPr lang="cs-CZ" altLang="sk-SK" sz="2000" baseline="0" dirty="0">
                  <a:solidFill>
                    <a:srgbClr val="000000"/>
                  </a:solidFill>
                </a:rPr>
                <a:t> </a:t>
              </a:r>
              <a:r>
                <a:rPr lang="cs-CZ" altLang="sk-SK" sz="2000" baseline="0" dirty="0" err="1">
                  <a:solidFill>
                    <a:srgbClr val="000000"/>
                  </a:solidFill>
                </a:rPr>
                <a:t>hygiene</a:t>
              </a:r>
              <a:endParaRPr lang="cs-CZ" altLang="sk-SK" sz="2000" baseline="0" dirty="0">
                <a:solidFill>
                  <a:srgbClr val="000000"/>
                </a:solidFill>
              </a:endParaRP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cs-CZ" altLang="sk-SK" sz="2000" baseline="0" dirty="0">
                <a:solidFill>
                  <a:srgbClr val="000000"/>
                </a:solidFill>
              </a:endParaRPr>
            </a:p>
          </p:txBody>
        </p:sp>
        <p:grpSp>
          <p:nvGrpSpPr>
            <p:cNvPr id="18441" name="Group 10"/>
            <p:cNvGrpSpPr>
              <a:grpSpLocks/>
            </p:cNvGrpSpPr>
            <p:nvPr/>
          </p:nvGrpSpPr>
          <p:grpSpPr bwMode="auto">
            <a:xfrm>
              <a:off x="3107" y="1979"/>
              <a:ext cx="2026" cy="756"/>
              <a:chOff x="3107" y="1979"/>
              <a:chExt cx="2026" cy="756"/>
            </a:xfrm>
          </p:grpSpPr>
          <p:sp>
            <p:nvSpPr>
              <p:cNvPr id="18442" name="Text Box 6"/>
              <p:cNvSpPr txBox="1">
                <a:spLocks noChangeArrowheads="1"/>
              </p:cNvSpPr>
              <p:nvPr/>
            </p:nvSpPr>
            <p:spPr bwMode="auto">
              <a:xfrm>
                <a:off x="3107" y="2115"/>
                <a:ext cx="1270" cy="5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33">
                        <a:alpha val="47058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1pPr>
                <a:lvl2pPr marL="742950" indent="-28575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2pPr>
                <a:lvl3pPr marL="11430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3pPr>
                <a:lvl4pPr marL="16002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4pPr>
                <a:lvl5pPr marL="20574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altLang="sk-SK" baseline="0">
                    <a:solidFill>
                      <a:srgbClr val="008000"/>
                    </a:solidFill>
                  </a:rPr>
                  <a:t>ŠPATNĚ!</a:t>
                </a:r>
                <a:r>
                  <a:rPr lang="cs-CZ" altLang="sk-SK" baseline="0">
                    <a:solidFill>
                      <a:srgbClr val="003300"/>
                    </a:solidFill>
                  </a:rPr>
                  <a:t>	</a:t>
                </a:r>
                <a:endParaRPr lang="cs-CZ" altLang="sk-SK" sz="6600" baseline="0">
                  <a:solidFill>
                    <a:srgbClr val="003300"/>
                  </a:solidFill>
                  <a:sym typeface="Wingdings" panose="05000000000000000000" pitchFamily="2" charset="2"/>
                </a:endParaRPr>
              </a:p>
            </p:txBody>
          </p:sp>
          <p:sp>
            <p:nvSpPr>
              <p:cNvPr id="18443" name="Rectangle 9"/>
              <p:cNvSpPr>
                <a:spLocks noChangeArrowheads="1"/>
              </p:cNvSpPr>
              <p:nvPr/>
            </p:nvSpPr>
            <p:spPr bwMode="auto">
              <a:xfrm>
                <a:off x="4558" y="1979"/>
                <a:ext cx="575" cy="7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33">
                        <a:alpha val="47058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1pPr>
                <a:lvl2pPr marL="742950" indent="-28575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2pPr>
                <a:lvl3pPr marL="11430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3pPr>
                <a:lvl4pPr marL="16002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4pPr>
                <a:lvl5pPr marL="20574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altLang="sk-SK" sz="7200" baseline="0">
                    <a:solidFill>
                      <a:srgbClr val="008000"/>
                    </a:solidFill>
                    <a:sym typeface="Wingdings" panose="05000000000000000000" pitchFamily="2" charset="2"/>
                  </a:rPr>
                  <a:t></a:t>
                </a:r>
              </a:p>
            </p:txBody>
          </p:sp>
        </p:grpSp>
      </p:grpSp>
      <p:sp>
        <p:nvSpPr>
          <p:cNvPr id="18436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0659" y="5734052"/>
            <a:ext cx="1403613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>
                <a:solidFill>
                  <a:srgbClr val="000000"/>
                </a:solidFill>
              </a:rPr>
              <a:t>další otázka</a:t>
            </a:r>
          </a:p>
        </p:txBody>
      </p:sp>
      <p:sp>
        <p:nvSpPr>
          <p:cNvPr id="18437" name="AutoShap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528660" y="2133600"/>
            <a:ext cx="4696551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A) Na 4 </a:t>
            </a:r>
            <a:r>
              <a:rPr lang="cs-CZ" altLang="sk-SK" baseline="0" dirty="0" err="1">
                <a:solidFill>
                  <a:srgbClr val="000000"/>
                </a:solidFill>
              </a:rPr>
              <a:t>slovách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err="1">
                <a:solidFill>
                  <a:srgbClr val="000000"/>
                </a:solidFill>
              </a:rPr>
              <a:t>začínajúcich</a:t>
            </a:r>
            <a:r>
              <a:rPr lang="cs-CZ" altLang="sk-SK" baseline="0" dirty="0">
                <a:solidFill>
                  <a:srgbClr val="000000"/>
                </a:solidFill>
              </a:rPr>
              <a:t> na T </a:t>
            </a:r>
          </a:p>
        </p:txBody>
      </p:sp>
      <p:sp>
        <p:nvSpPr>
          <p:cNvPr id="18438" name="AutoShape 18"/>
          <p:cNvSpPr>
            <a:spLocks noChangeArrowheads="1"/>
          </p:cNvSpPr>
          <p:nvPr/>
        </p:nvSpPr>
        <p:spPr bwMode="auto">
          <a:xfrm>
            <a:off x="1572385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err="1">
                <a:solidFill>
                  <a:srgbClr val="000000"/>
                </a:solidFill>
              </a:rPr>
              <a:t>Dejiny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err="1">
                <a:solidFill>
                  <a:srgbClr val="000000"/>
                </a:solidFill>
              </a:rPr>
              <a:t>židovskej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smtClean="0">
                <a:solidFill>
                  <a:srgbClr val="000000"/>
                </a:solidFill>
              </a:rPr>
              <a:t>komunity</a:t>
            </a:r>
            <a:endParaRPr lang="cs-CZ" altLang="sk-SK" baseline="0" dirty="0">
              <a:solidFill>
                <a:srgbClr val="000000"/>
              </a:solidFill>
            </a:endParaRPr>
          </a:p>
        </p:txBody>
      </p:sp>
      <p:sp>
        <p:nvSpPr>
          <p:cNvPr id="18439" name="AutoShape 19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4. Program T-4 bol ideologicky založený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načom</a:t>
            </a:r>
            <a:r>
              <a:rPr lang="cs-CZ" altLang="sk-SK" sz="3200" baseline="0" dirty="0">
                <a:solidFill>
                  <a:srgbClr val="800000"/>
                </a:solidFill>
              </a:rPr>
              <a:t> ?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29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3"/>
          <p:cNvSpPr>
            <a:spLocks noChangeArrowheads="1"/>
          </p:cNvSpPr>
          <p:nvPr/>
        </p:nvSpPr>
        <p:spPr bwMode="auto">
          <a:xfrm>
            <a:off x="8462464" y="549275"/>
            <a:ext cx="765096" cy="863600"/>
          </a:xfrm>
          <a:prstGeom prst="flowChartAlternateProcess">
            <a:avLst/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19459" name="AutoShape 5"/>
          <p:cNvSpPr>
            <a:spLocks noChangeArrowheads="1"/>
          </p:cNvSpPr>
          <p:nvPr/>
        </p:nvSpPr>
        <p:spPr bwMode="auto">
          <a:xfrm>
            <a:off x="5591949" y="2133600"/>
            <a:ext cx="3572321" cy="719138"/>
          </a:xfrm>
          <a:prstGeom prst="flowChartAlternateProcess">
            <a:avLst/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>
                <a:solidFill>
                  <a:srgbClr val="000000"/>
                </a:solidFill>
              </a:rPr>
              <a:t>B</a:t>
            </a:r>
            <a:r>
              <a:rPr lang="cs-CZ" altLang="sk-SK" baseline="0" dirty="0" smtClean="0">
                <a:solidFill>
                  <a:srgbClr val="000000"/>
                </a:solidFill>
              </a:rPr>
              <a:t>)</a:t>
            </a:r>
            <a:r>
              <a:rPr lang="cs-CZ" altLang="sk-SK" sz="2000" baseline="0" dirty="0">
                <a:solidFill>
                  <a:srgbClr val="000000"/>
                </a:solidFill>
              </a:rPr>
              <a:t> </a:t>
            </a:r>
            <a:r>
              <a:rPr lang="cs-CZ" altLang="sk-SK" sz="2000" baseline="0" dirty="0" err="1">
                <a:solidFill>
                  <a:srgbClr val="000000"/>
                </a:solidFill>
              </a:rPr>
              <a:t>Náboženskej</a:t>
            </a:r>
            <a:r>
              <a:rPr lang="cs-CZ" altLang="sk-SK" sz="2000" baseline="0" dirty="0">
                <a:solidFill>
                  <a:srgbClr val="000000"/>
                </a:solidFill>
              </a:rPr>
              <a:t> </a:t>
            </a:r>
            <a:r>
              <a:rPr lang="cs-CZ" altLang="sk-SK" sz="2000" baseline="0" dirty="0" err="1">
                <a:solidFill>
                  <a:srgbClr val="000000"/>
                </a:solidFill>
              </a:rPr>
              <a:t>hygiene</a:t>
            </a:r>
            <a:r>
              <a:rPr lang="cs-CZ" altLang="sk-SK" sz="2000" baseline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9460" name="AutoShape 2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60659" y="5734052"/>
            <a:ext cx="1403613" cy="792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9933">
              <a:alpha val="47058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1400" baseline="0" dirty="0">
                <a:solidFill>
                  <a:srgbClr val="000000"/>
                </a:solidFill>
              </a:rPr>
              <a:t>další otázka</a:t>
            </a:r>
          </a:p>
        </p:txBody>
      </p:sp>
      <p:grpSp>
        <p:nvGrpSpPr>
          <p:cNvPr id="19461" name="Group 23"/>
          <p:cNvGrpSpPr>
            <a:grpSpLocks/>
          </p:cNvGrpSpPr>
          <p:nvPr/>
        </p:nvGrpSpPr>
        <p:grpSpPr bwMode="auto">
          <a:xfrm>
            <a:off x="5655238" y="3141666"/>
            <a:ext cx="3549819" cy="2825750"/>
            <a:chOff x="3061" y="1979"/>
            <a:chExt cx="2524" cy="1780"/>
          </a:xfrm>
        </p:grpSpPr>
        <p:sp>
          <p:nvSpPr>
            <p:cNvPr id="19464" name="Text Box 24"/>
            <p:cNvSpPr txBox="1">
              <a:spLocks noChangeArrowheads="1"/>
            </p:cNvSpPr>
            <p:nvPr/>
          </p:nvSpPr>
          <p:spPr bwMode="auto">
            <a:xfrm>
              <a:off x="3061" y="3022"/>
              <a:ext cx="2524" cy="7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>
                      <a:alpha val="47058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1pPr>
              <a:lvl2pPr marL="742950" indent="-28575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2pPr>
              <a:lvl3pPr marL="11430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3pPr>
              <a:lvl4pPr marL="16002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4pPr>
              <a:lvl5pPr marL="2057400" indent="-228600" eaLnBrk="0" hangingPunct="0"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baseline="2000">
                  <a:solidFill>
                    <a:schemeClr val="tx1"/>
                  </a:solidFill>
                  <a:latin typeface="Palatino Linotype" panose="02040502050505030304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altLang="sk-SK" sz="2000" baseline="0" dirty="0">
                  <a:solidFill>
                    <a:srgbClr val="000000"/>
                  </a:solidFill>
                </a:rPr>
                <a:t>SPRÁVNĚ:  C) </a:t>
              </a:r>
              <a:r>
                <a:rPr lang="cs-CZ" altLang="sk-SK" sz="2000" baseline="0" dirty="0" err="1">
                  <a:solidFill>
                    <a:srgbClr val="000000"/>
                  </a:solidFill>
                </a:rPr>
                <a:t>Rasovej</a:t>
              </a:r>
              <a:r>
                <a:rPr lang="cs-CZ" altLang="sk-SK" sz="2000" baseline="0" dirty="0">
                  <a:solidFill>
                    <a:srgbClr val="000000"/>
                  </a:solidFill>
                </a:rPr>
                <a:t> </a:t>
              </a:r>
              <a:r>
                <a:rPr lang="cs-CZ" altLang="sk-SK" sz="2000" baseline="0" dirty="0" err="1">
                  <a:solidFill>
                    <a:srgbClr val="000000"/>
                  </a:solidFill>
                </a:rPr>
                <a:t>hygiene</a:t>
              </a:r>
              <a:endParaRPr lang="cs-CZ" altLang="sk-SK" sz="2000" baseline="0" dirty="0">
                <a:solidFill>
                  <a:srgbClr val="000000"/>
                </a:solidFill>
              </a:endParaRP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cs-CZ" altLang="sk-SK" sz="2000" baseline="0" dirty="0">
                <a:solidFill>
                  <a:srgbClr val="000000"/>
                </a:solidFill>
              </a:endParaRPr>
            </a:p>
          </p:txBody>
        </p:sp>
        <p:grpSp>
          <p:nvGrpSpPr>
            <p:cNvPr id="19465" name="Group 25"/>
            <p:cNvGrpSpPr>
              <a:grpSpLocks/>
            </p:cNvGrpSpPr>
            <p:nvPr/>
          </p:nvGrpSpPr>
          <p:grpSpPr bwMode="auto">
            <a:xfrm>
              <a:off x="3107" y="1979"/>
              <a:ext cx="2026" cy="756"/>
              <a:chOff x="3107" y="1979"/>
              <a:chExt cx="2026" cy="756"/>
            </a:xfrm>
          </p:grpSpPr>
          <p:sp>
            <p:nvSpPr>
              <p:cNvPr id="19466" name="Text Box 26"/>
              <p:cNvSpPr txBox="1">
                <a:spLocks noChangeArrowheads="1"/>
              </p:cNvSpPr>
              <p:nvPr/>
            </p:nvSpPr>
            <p:spPr bwMode="auto">
              <a:xfrm>
                <a:off x="3107" y="2115"/>
                <a:ext cx="1270" cy="5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33">
                        <a:alpha val="47058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1pPr>
                <a:lvl2pPr marL="742950" indent="-28575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2pPr>
                <a:lvl3pPr marL="11430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3pPr>
                <a:lvl4pPr marL="16002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4pPr>
                <a:lvl5pPr marL="20574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altLang="sk-SK" baseline="0">
                    <a:solidFill>
                      <a:srgbClr val="008000"/>
                    </a:solidFill>
                  </a:rPr>
                  <a:t>ŠPATNĚ!</a:t>
                </a:r>
                <a:r>
                  <a:rPr lang="cs-CZ" altLang="sk-SK" baseline="0">
                    <a:solidFill>
                      <a:srgbClr val="003300"/>
                    </a:solidFill>
                  </a:rPr>
                  <a:t>	</a:t>
                </a:r>
                <a:endParaRPr lang="cs-CZ" altLang="sk-SK" sz="6600" baseline="0">
                  <a:solidFill>
                    <a:srgbClr val="003300"/>
                  </a:solidFill>
                  <a:sym typeface="Wingdings" panose="05000000000000000000" pitchFamily="2" charset="2"/>
                </a:endParaRPr>
              </a:p>
            </p:txBody>
          </p:sp>
          <p:sp>
            <p:nvSpPr>
              <p:cNvPr id="19467" name="Rectangle 27"/>
              <p:cNvSpPr>
                <a:spLocks noChangeArrowheads="1"/>
              </p:cNvSpPr>
              <p:nvPr/>
            </p:nvSpPr>
            <p:spPr bwMode="auto">
              <a:xfrm>
                <a:off x="4558" y="1979"/>
                <a:ext cx="575" cy="7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33">
                        <a:alpha val="47058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1pPr>
                <a:lvl2pPr marL="742950" indent="-28575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2pPr>
                <a:lvl3pPr marL="11430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3pPr>
                <a:lvl4pPr marL="16002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4pPr>
                <a:lvl5pPr marL="2057400" indent="-228600" eaLnBrk="0" hangingPunct="0"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baseline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altLang="sk-SK" sz="7200" baseline="0">
                    <a:solidFill>
                      <a:srgbClr val="008000"/>
                    </a:solidFill>
                    <a:sym typeface="Wingdings" panose="05000000000000000000" pitchFamily="2" charset="2"/>
                  </a:rPr>
                  <a:t></a:t>
                </a:r>
              </a:p>
            </p:txBody>
          </p:sp>
        </p:grpSp>
      </p:grpSp>
      <p:sp>
        <p:nvSpPr>
          <p:cNvPr id="19462" name="AutoShape 28"/>
          <p:cNvSpPr>
            <a:spLocks noChangeArrowheads="1"/>
          </p:cNvSpPr>
          <p:nvPr/>
        </p:nvSpPr>
        <p:spPr bwMode="auto">
          <a:xfrm>
            <a:off x="1520347" y="549275"/>
            <a:ext cx="6507533" cy="863600"/>
          </a:xfrm>
          <a:prstGeom prst="roundRect">
            <a:avLst>
              <a:gd name="adj" fmla="val 16667"/>
            </a:avLst>
          </a:prstGeom>
          <a:solidFill>
            <a:srgbClr val="FFFF99">
              <a:alpha val="49019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baseline="0" dirty="0" err="1">
                <a:solidFill>
                  <a:srgbClr val="000000"/>
                </a:solidFill>
              </a:rPr>
              <a:t>Dejiny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err="1">
                <a:solidFill>
                  <a:srgbClr val="000000"/>
                </a:solidFill>
              </a:rPr>
              <a:t>židovskej</a:t>
            </a:r>
            <a:r>
              <a:rPr lang="cs-CZ" altLang="sk-SK" baseline="0" dirty="0">
                <a:solidFill>
                  <a:srgbClr val="000000"/>
                </a:solidFill>
              </a:rPr>
              <a:t> </a:t>
            </a:r>
            <a:r>
              <a:rPr lang="cs-CZ" altLang="sk-SK" baseline="0" dirty="0" smtClean="0">
                <a:solidFill>
                  <a:srgbClr val="000000"/>
                </a:solidFill>
              </a:rPr>
              <a:t>komunity</a:t>
            </a:r>
          </a:p>
        </p:txBody>
      </p:sp>
      <p:sp>
        <p:nvSpPr>
          <p:cNvPr id="19463" name="AutoShape 29"/>
          <p:cNvSpPr>
            <a:spLocks noChangeArrowheads="1"/>
          </p:cNvSpPr>
          <p:nvPr/>
        </p:nvSpPr>
        <p:spPr bwMode="auto">
          <a:xfrm>
            <a:off x="1520347" y="2060575"/>
            <a:ext cx="3763595" cy="3455988"/>
          </a:xfrm>
          <a:prstGeom prst="flowChartAlternateProcess">
            <a:avLst/>
          </a:prstGeom>
          <a:solidFill>
            <a:srgbClr val="FFFF99">
              <a:alpha val="39999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18800" rIns="54000"/>
          <a:lstStyle>
            <a:lvl1pPr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baseline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altLang="sk-SK" sz="3200" baseline="0" dirty="0">
                <a:solidFill>
                  <a:srgbClr val="800000"/>
                </a:solidFill>
              </a:rPr>
              <a:t>4. Program T-4 bol ideologicky založený </a:t>
            </a:r>
            <a:r>
              <a:rPr lang="cs-CZ" altLang="sk-SK" sz="3200" baseline="0" dirty="0" err="1">
                <a:solidFill>
                  <a:srgbClr val="800000"/>
                </a:solidFill>
              </a:rPr>
              <a:t>načom</a:t>
            </a:r>
            <a:r>
              <a:rPr lang="cs-CZ" altLang="sk-SK" sz="3200" baseline="0" dirty="0">
                <a:solidFill>
                  <a:srgbClr val="800000"/>
                </a:solidFill>
              </a:rPr>
              <a:t> ?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cs-CZ" altLang="sk-SK" sz="3200" baseline="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60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557</TotalTime>
  <Words>3889</Words>
  <Application>Microsoft Office PowerPoint</Application>
  <PresentationFormat>Vlastná</PresentationFormat>
  <Paragraphs>1188</Paragraphs>
  <Slides>164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164</vt:i4>
      </vt:variant>
    </vt:vector>
  </HeadingPairs>
  <TitlesOfParts>
    <vt:vector size="165" baseType="lpstr">
      <vt:lpstr>Aspekt</vt:lpstr>
      <vt:lpstr>DEJINY ŽIDOVSKEJ KOMUNITY </vt:lpstr>
      <vt:lpstr>Prezentácia programu PowerPoint</vt:lpstr>
      <vt:lpstr>TESTOVÉ ÚLOHY</vt:lpstr>
      <vt:lpstr>DEJINY ŽIDOVSKEJ KOMUNITY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TESTOVÉ ÚLOHY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TESTOVÉ ÚLOHY</dc:title>
  <dc:creator>Hana</dc:creator>
  <cp:lastModifiedBy>Uzivatel</cp:lastModifiedBy>
  <cp:revision>44</cp:revision>
  <dcterms:created xsi:type="dcterms:W3CDTF">2018-06-10T09:53:15Z</dcterms:created>
  <dcterms:modified xsi:type="dcterms:W3CDTF">2018-06-28T05:35:55Z</dcterms:modified>
</cp:coreProperties>
</file>