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6"/>
  </p:notesMasterIdLst>
  <p:handoutMasterIdLst>
    <p:handoutMasterId r:id="rId167"/>
  </p:handoutMasterIdLst>
  <p:sldIdLst>
    <p:sldId id="399" r:id="rId2"/>
    <p:sldId id="33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6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8" r:id="rId54"/>
    <p:sldId id="307" r:id="rId55"/>
    <p:sldId id="306" r:id="rId56"/>
    <p:sldId id="309" r:id="rId57"/>
    <p:sldId id="310" r:id="rId58"/>
    <p:sldId id="312" r:id="rId59"/>
    <p:sldId id="311" r:id="rId60"/>
    <p:sldId id="313" r:id="rId61"/>
    <p:sldId id="314" r:id="rId62"/>
    <p:sldId id="316" r:id="rId63"/>
    <p:sldId id="315" r:id="rId64"/>
    <p:sldId id="317" r:id="rId65"/>
    <p:sldId id="319" r:id="rId66"/>
    <p:sldId id="318" r:id="rId67"/>
    <p:sldId id="320" r:id="rId68"/>
    <p:sldId id="321" r:id="rId69"/>
    <p:sldId id="322" r:id="rId70"/>
    <p:sldId id="323" r:id="rId71"/>
    <p:sldId id="324" r:id="rId72"/>
    <p:sldId id="326" r:id="rId73"/>
    <p:sldId id="325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6" r:id="rId83"/>
    <p:sldId id="335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</p:sldIdLst>
  <p:sldSz cx="1080135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725" y="835"/>
      </p:cViewPr>
      <p:guideLst>
        <p:guide orient="horz" pos="2160"/>
        <p:guide pos="3402"/>
      </p:guideLst>
    </p:cSldViewPr>
  </p:slideViewPr>
  <p:outlineViewPr>
    <p:cViewPr>
      <p:scale>
        <a:sx n="33" d="100"/>
        <a:sy n="33" d="100"/>
      </p:scale>
      <p:origin x="0" y="-2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6854B-9242-429B-A144-C873535EE1A5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1F354-006E-4ABF-9231-31C10A6CE7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750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0AAB6-D626-4539-B094-16F304F3D26C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8AE3-4031-43DF-B5F5-E2709CC369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95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8AE3-4031-43DF-B5F5-E2709CC369AA}" type="slidenum">
              <a:rPr lang="sk-SK" smtClean="0"/>
              <a:t>83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25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60046" y="329185"/>
            <a:ext cx="1007849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94467" y="434162"/>
            <a:ext cx="9812418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853306" y="1820206"/>
            <a:ext cx="9181148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853306" y="3685032"/>
            <a:ext cx="9181148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074" y="4983480"/>
            <a:ext cx="9667208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94074" y="530352"/>
            <a:ext cx="9667208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830979" y="533405"/>
            <a:ext cx="2340293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30079" y="533403"/>
            <a:ext cx="7020878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074" y="4983480"/>
            <a:ext cx="9667208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4074" y="530352"/>
            <a:ext cx="9667208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60046" y="329185"/>
            <a:ext cx="1007849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94467" y="434163"/>
            <a:ext cx="9812418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231" y="4928616"/>
            <a:ext cx="966720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53231" y="5624484"/>
            <a:ext cx="966720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7578" y="530352"/>
            <a:ext cx="4644581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617269" y="530352"/>
            <a:ext cx="4644581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074" y="4983480"/>
            <a:ext cx="966720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17283" y="579438"/>
            <a:ext cx="4644581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5495374" y="579438"/>
            <a:ext cx="4644581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717283" y="1447800"/>
            <a:ext cx="4644581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95374" y="1447800"/>
            <a:ext cx="4644581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60046" y="329185"/>
            <a:ext cx="1007849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42688" y="533400"/>
            <a:ext cx="3510439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542763" y="1447802"/>
            <a:ext cx="3510439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899371" y="930144"/>
            <a:ext cx="5464650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60046" y="329185"/>
            <a:ext cx="1007849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7560945" y="434162"/>
            <a:ext cx="274594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68" y="5012056"/>
            <a:ext cx="9721215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7634078" y="533400"/>
            <a:ext cx="2646331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97873" y="435768"/>
            <a:ext cx="6999275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60046" y="329185"/>
            <a:ext cx="10078490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94467" y="434162"/>
            <a:ext cx="9812418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94074" y="4985590"/>
            <a:ext cx="9667208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4074" y="530352"/>
            <a:ext cx="966720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4460787" y="6111876"/>
            <a:ext cx="270033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E06EEC6-7E62-4E52-9177-3C6E98A8FE9D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7161125" y="6111876"/>
            <a:ext cx="270033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9861462" y="6111876"/>
            <a:ext cx="54006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DB8CF4-2A34-4580-8EF2-1C151F530AF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" Target="slide101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103.xml"/><Relationship Id="rId2" Type="http://schemas.openxmlformats.org/officeDocument/2006/relationships/slide" Target="slide10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4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7.xml"/><Relationship Id="rId2" Type="http://schemas.openxmlformats.org/officeDocument/2006/relationships/slide" Target="slide10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8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109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111.xml"/><Relationship Id="rId2" Type="http://schemas.openxmlformats.org/officeDocument/2006/relationships/slide" Target="slide1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13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15.xml"/><Relationship Id="rId2" Type="http://schemas.openxmlformats.org/officeDocument/2006/relationships/slide" Target="slide1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6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117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119.xml"/><Relationship Id="rId2" Type="http://schemas.openxmlformats.org/officeDocument/2006/relationships/slide" Target="slide1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0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121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12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slide" Target="slide121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slide" Target="slide1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4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" Target="slide147.xml"/><Relationship Id="rId2" Type="http://schemas.openxmlformats.org/officeDocument/2006/relationships/slide" Target="slide14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8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49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slide" Target="slide149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" Target="slide151.xml"/><Relationship Id="rId2" Type="http://schemas.openxmlformats.org/officeDocument/2006/relationships/slide" Target="slide15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53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slide" Target="slide153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slide" Target="slide153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" Target="slide155.xml"/><Relationship Id="rId2" Type="http://schemas.openxmlformats.org/officeDocument/2006/relationships/slide" Target="slide15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6.xm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57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slide" Target="slide157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slide" Target="slide157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slide" Target="slide159.xml"/><Relationship Id="rId2" Type="http://schemas.openxmlformats.org/officeDocument/2006/relationships/slide" Target="slide15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0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61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slide" Target="slide16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slide" Target="slide161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slide" Target="slide163.xml"/><Relationship Id="rId2" Type="http://schemas.openxmlformats.org/officeDocument/2006/relationships/slide" Target="slide16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4.xml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5.xml"/><Relationship Id="rId3" Type="http://schemas.openxmlformats.org/officeDocument/2006/relationships/slide" Target="slide4.xml"/><Relationship Id="rId7" Type="http://schemas.openxmlformats.org/officeDocument/2006/relationships/slide" Target="slide1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5.xml"/><Relationship Id="rId5" Type="http://schemas.openxmlformats.org/officeDocument/2006/relationships/slide" Target="slide44.xml"/><Relationship Id="rId4" Type="http://schemas.openxmlformats.org/officeDocument/2006/relationships/slide" Target="slide6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7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slide" Target="slide7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8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9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7.xml"/><Relationship Id="rId2" Type="http://schemas.openxmlformats.org/officeDocument/2006/relationships/slide" Target="slide8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8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9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89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89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1.xml"/><Relationship Id="rId2" Type="http://schemas.openxmlformats.org/officeDocument/2006/relationships/slide" Target="slide9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93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slide" Target="slide9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6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97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97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97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99.xml"/><Relationship Id="rId2" Type="http://schemas.openxmlformats.org/officeDocument/2006/relationships/slide" Target="slide9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0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10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6000" dirty="0" smtClean="0"/>
              <a:t>DEJINY ŽIDOVSKEJ KOMUNITY 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16899" y="5229200"/>
            <a:ext cx="2905587" cy="102641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sk-SK" dirty="0" smtClean="0"/>
              <a:t>Lenka </a:t>
            </a:r>
            <a:r>
              <a:rPr lang="sk-SK" dirty="0" err="1" smtClean="0"/>
              <a:t>Hoangová</a:t>
            </a:r>
            <a:endParaRPr lang="sk-SK" dirty="0" smtClean="0"/>
          </a:p>
          <a:p>
            <a:pPr algn="ctr"/>
            <a:r>
              <a:rPr lang="sk-SK" dirty="0" smtClean="0"/>
              <a:t>Hana </a:t>
            </a:r>
            <a:r>
              <a:rPr lang="sk-SK" dirty="0" err="1" smtClean="0"/>
              <a:t>Matyášová</a:t>
            </a:r>
            <a:endParaRPr lang="sk-SK" dirty="0" smtClean="0"/>
          </a:p>
          <a:p>
            <a:pPr algn="ctr"/>
            <a:r>
              <a:rPr lang="sk-SK" dirty="0" smtClean="0"/>
              <a:t>Kristína </a:t>
            </a:r>
            <a:r>
              <a:rPr lang="sk-SK" dirty="0" err="1" smtClean="0"/>
              <a:t>Rozembergová</a:t>
            </a:r>
            <a:endParaRPr lang="sk-SK" dirty="0" smtClean="0"/>
          </a:p>
          <a:p>
            <a:pPr algn="ctr"/>
            <a:r>
              <a:rPr lang="sk-SK" dirty="0" smtClean="0"/>
              <a:t>Slávka Šimková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7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09285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4897761" y="2130272"/>
            <a:ext cx="4579937" cy="721303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mieste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ich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usmrtenia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040637" y="3427836"/>
            <a:ext cx="2016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	</a:t>
            </a:r>
            <a:endParaRPr lang="cs-CZ" altLang="sk-SK" sz="7200" baseline="0">
              <a:solidFill>
                <a:srgbClr val="008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040635" y="458036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A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uložení do masových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hrobov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6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17123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7417122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432124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373386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2.Židia zabití po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vojne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BB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5750877" y="2133600"/>
            <a:ext cx="3541380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>
                <a:solidFill>
                  <a:srgbClr val="000000"/>
                </a:solidFill>
              </a:rPr>
              <a:t>Rasovej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hygiene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20484" name="Group 9"/>
          <p:cNvGrpSpPr>
            <a:grpSpLocks/>
          </p:cNvGrpSpPr>
          <p:nvPr/>
        </p:nvGrpSpPr>
        <p:grpSpPr bwMode="auto">
          <a:xfrm>
            <a:off x="5783223" y="3284539"/>
            <a:ext cx="3042100" cy="1200149"/>
            <a:chOff x="3424" y="2069"/>
            <a:chExt cx="2163" cy="756"/>
          </a:xfrm>
        </p:grpSpPr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0489" name="Rectangle 11"/>
            <p:cNvSpPr>
              <a:spLocks noChangeArrowheads="1"/>
            </p:cNvSpPr>
            <p:nvPr/>
          </p:nvSpPr>
          <p:spPr bwMode="auto">
            <a:xfrm>
              <a:off x="5012" y="2069"/>
              <a:ext cx="57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20485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20486" name="AutoShape 19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</a:p>
        </p:txBody>
      </p:sp>
      <p:sp>
        <p:nvSpPr>
          <p:cNvPr id="20487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 Program T-4 bol ideologicky založený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načom</a:t>
            </a:r>
            <a:r>
              <a:rPr lang="cs-CZ" altLang="sk-SK" sz="3200" baseline="0" dirty="0">
                <a:solidFill>
                  <a:srgbClr val="800000"/>
                </a:solidFill>
              </a:rPr>
              <a:t> 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0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B. Mussolini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150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90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A. 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150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28660" y="4724400"/>
            <a:ext cx="3891364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Franklin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Delano</a:t>
            </a:r>
            <a:r>
              <a:rPr lang="cs-CZ" altLang="sk-SK" baseline="0" dirty="0" smtClean="0">
                <a:solidFill>
                  <a:srgbClr val="000000"/>
                </a:solidFill>
              </a:rPr>
              <a:t> Roosevelt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1510" name="AutoShape 11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1511" name="AutoShape 12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NSDAP?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5783224" y="3429000"/>
            <a:ext cx="1786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3300"/>
                </a:solidFill>
              </a:rPr>
              <a:t>	</a:t>
            </a:r>
            <a:endParaRPr lang="cs-CZ" altLang="sk-SK" sz="6600" baseline="0">
              <a:solidFill>
                <a:srgbClr val="003300"/>
              </a:solidFill>
              <a:sym typeface="Wingdings" panose="05000000000000000000" pitchFamily="2" charset="2"/>
            </a:endParaRPr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5655238" y="4797426"/>
            <a:ext cx="3549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A. Hitler</a:t>
            </a:r>
          </a:p>
        </p:txBody>
      </p:sp>
      <p:sp>
        <p:nvSpPr>
          <p:cNvPr id="22534" name="Rectangle 13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22535" name="AutoShape 15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</a:t>
            </a:r>
            <a:r>
              <a:rPr lang="cs-CZ" altLang="sk-SK" sz="3200" baseline="0" dirty="0">
                <a:solidFill>
                  <a:srgbClr val="800000"/>
                </a:solidFill>
              </a:rPr>
              <a:t> bol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>
                <a:solidFill>
                  <a:srgbClr val="800000"/>
                </a:solidFill>
              </a:rPr>
              <a:t> NSDAP?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22536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B. </a:t>
            </a:r>
            <a:r>
              <a:rPr lang="cs-CZ" altLang="sk-SK" baseline="0" dirty="0" smtClean="0">
                <a:solidFill>
                  <a:srgbClr val="000000"/>
                </a:solidFill>
              </a:rPr>
              <a:t>Mussolini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2537" name="AutoShape 17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" name="Tlačidlo akcie: Domov 1">
            <a:hlinkClick r:id="rId3" action="ppaction://hlinksldjump" highlightClick="1"/>
          </p:cNvPr>
          <p:cNvSpPr/>
          <p:nvPr/>
        </p:nvSpPr>
        <p:spPr>
          <a:xfrm>
            <a:off x="9433123" y="5661248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9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5591949" y="2133600"/>
            <a:ext cx="3572321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23556" name="Group 10"/>
          <p:cNvGrpSpPr>
            <a:grpSpLocks/>
          </p:cNvGrpSpPr>
          <p:nvPr/>
        </p:nvGrpSpPr>
        <p:grpSpPr bwMode="auto">
          <a:xfrm>
            <a:off x="5847918" y="3284539"/>
            <a:ext cx="3042100" cy="1200149"/>
            <a:chOff x="3424" y="2069"/>
            <a:chExt cx="2163" cy="756"/>
          </a:xfrm>
        </p:grpSpPr>
        <p:sp>
          <p:nvSpPr>
            <p:cNvPr id="23560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7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23558" name="AutoShape 16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3559" name="AutoShape 17"/>
          <p:cNvSpPr>
            <a:spLocks noChangeArrowheads="1"/>
          </p:cNvSpPr>
          <p:nvPr/>
        </p:nvSpPr>
        <p:spPr bwMode="auto">
          <a:xfrm>
            <a:off x="1440866" y="2032001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</a:t>
            </a:r>
            <a:r>
              <a:rPr lang="cs-CZ" altLang="sk-SK" sz="3200" baseline="0" dirty="0">
                <a:solidFill>
                  <a:srgbClr val="800000"/>
                </a:solidFill>
              </a:rPr>
              <a:t> bol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>
                <a:solidFill>
                  <a:srgbClr val="800000"/>
                </a:solidFill>
              </a:rPr>
              <a:t> NSDAP?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2" name="Tlačidlo akcie: Domov 1">
            <a:hlinkClick r:id="rId2" action="ppaction://hlinksldjump" highlightClick="1"/>
          </p:cNvPr>
          <p:cNvSpPr/>
          <p:nvPr/>
        </p:nvSpPr>
        <p:spPr>
          <a:xfrm>
            <a:off x="9505131" y="5661248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52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4579" name="AutoShape 5"/>
          <p:cNvSpPr>
            <a:spLocks noChangeArrowheads="1"/>
          </p:cNvSpPr>
          <p:nvPr/>
        </p:nvSpPr>
        <p:spPr bwMode="auto">
          <a:xfrm>
            <a:off x="5528659" y="2133600"/>
            <a:ext cx="4264503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Franklin </a:t>
            </a:r>
            <a:r>
              <a:rPr lang="cs-CZ" altLang="sk-SK" baseline="0" dirty="0" err="1">
                <a:solidFill>
                  <a:srgbClr val="000000"/>
                </a:solidFill>
              </a:rPr>
              <a:t>Delano</a:t>
            </a:r>
            <a:r>
              <a:rPr lang="cs-CZ" altLang="sk-SK" baseline="0" dirty="0">
                <a:solidFill>
                  <a:srgbClr val="000000"/>
                </a:solidFill>
              </a:rPr>
              <a:t> Roosevelt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5719934" y="3429002"/>
            <a:ext cx="16581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24583" name="Text Box 14"/>
          <p:cNvSpPr txBox="1">
            <a:spLocks noChangeArrowheads="1"/>
          </p:cNvSpPr>
          <p:nvPr/>
        </p:nvSpPr>
        <p:spPr bwMode="auto">
          <a:xfrm>
            <a:off x="5655238" y="4797426"/>
            <a:ext cx="3549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A. Hitler</a:t>
            </a:r>
          </a:p>
        </p:txBody>
      </p:sp>
      <p:sp>
        <p:nvSpPr>
          <p:cNvPr id="24584" name="AutoShape 15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24585" name="AutoShape 16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</a:t>
            </a:r>
            <a:r>
              <a:rPr lang="cs-CZ" altLang="sk-SK" sz="3200" baseline="0" dirty="0">
                <a:solidFill>
                  <a:srgbClr val="800000"/>
                </a:solidFill>
              </a:rPr>
              <a:t> bol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>
                <a:solidFill>
                  <a:srgbClr val="800000"/>
                </a:solidFill>
              </a:rPr>
              <a:t> NSDAP?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2" name="Tlačidlo akcie: Domov 1">
            <a:hlinkClick r:id="rId2" action="ppaction://hlinksldjump" highlightClick="1"/>
          </p:cNvPr>
          <p:cNvSpPr/>
          <p:nvPr/>
        </p:nvSpPr>
        <p:spPr>
          <a:xfrm>
            <a:off x="9649147" y="5877272"/>
            <a:ext cx="432048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5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0928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97761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Židovskú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97761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Československú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72047" y="4643446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Parlamentnu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7338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1.Akú stranu založili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roku 1929?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3212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53302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402139" y="3283944"/>
            <a:ext cx="3328988" cy="1200149"/>
            <a:chOff x="3198" y="2069"/>
            <a:chExt cx="2097" cy="756"/>
          </a:xfrm>
        </p:grpSpPr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3198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4786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6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6113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41776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Židovskú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57614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51740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1.Akú stranu založili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roku 1929?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53302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57677" y="2133005"/>
            <a:ext cx="3887787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Československú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73578" y="3356969"/>
            <a:ext cx="17033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	</a:t>
            </a:r>
            <a:endParaRPr lang="cs-CZ" altLang="sk-SK" sz="7200" baseline="0">
              <a:solidFill>
                <a:srgbClr val="008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329114" y="4652371"/>
            <a:ext cx="400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Židovskú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stranu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6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6113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56113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57614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51740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1.Akú stranu založili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roku 1929?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81293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969769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Parlamentnu</a:t>
            </a:r>
            <a:r>
              <a:rPr lang="cs-CZ" altLang="sk-SK" baseline="0" dirty="0" smtClean="0">
                <a:solidFill>
                  <a:srgbClr val="000000"/>
                </a:solidFill>
              </a:rPr>
              <a:t> stranu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12643" y="3284963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89131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489130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257105" y="4580363"/>
            <a:ext cx="400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Židovskú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stranu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504132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45395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1.Akú stranu založili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>
                <a:solidFill>
                  <a:srgbClr val="800000"/>
                </a:solidFill>
              </a:rPr>
              <a:t> v roku 1929?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66139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30240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2.V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táto strana získala v parlamente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niekoľko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kresiel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54614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54614" y="3377179"/>
            <a:ext cx="4176712" cy="699944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1938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54614" y="46517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C)1935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88978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81293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969769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umiestnení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 1 kopu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41206" y="3284961"/>
            <a:ext cx="2089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89131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489130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112644" y="458036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uložení do masových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hrobov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504132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45395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2.Židia zabití po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vojne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BB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72683" y="3141071"/>
            <a:ext cx="4006850" cy="2055813"/>
            <a:chOff x="3061" y="1979"/>
            <a:chExt cx="2524" cy="1295"/>
          </a:xfrm>
        </p:grpSpPr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C) </a:t>
              </a:r>
              <a:r>
                <a:rPr lang="cs-CZ" altLang="sk-SK" sz="2000" baseline="0" dirty="0" smtClean="0">
                  <a:solidFill>
                    <a:srgbClr val="000000"/>
                  </a:solidFill>
                </a:rPr>
                <a:t>1935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107" y="1979"/>
              <a:ext cx="1960" cy="756"/>
              <a:chOff x="3107" y="1979"/>
              <a:chExt cx="1960" cy="756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09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8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9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táto strana získala v parlamente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niekoľko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kresiel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245" y="2133004"/>
            <a:ext cx="4285710" cy="724491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1938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72683" y="3141071"/>
            <a:ext cx="4006850" cy="2055813"/>
            <a:chOff x="3061" y="1979"/>
            <a:chExt cx="2524" cy="1295"/>
          </a:xfrm>
        </p:grpSpPr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</a:t>
              </a:r>
              <a:r>
                <a:rPr lang="cs-CZ" altLang="sk-SK" sz="2000" baseline="0" dirty="0" smtClean="0">
                  <a:solidFill>
                    <a:srgbClr val="000000"/>
                  </a:solidFill>
                </a:rPr>
                <a:t>C) 1935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3107" y="1979"/>
              <a:ext cx="1960" cy="756"/>
              <a:chOff x="3107" y="1979"/>
              <a:chExt cx="1960" cy="756"/>
            </a:xfrm>
          </p:grpSpPr>
          <p:sp>
            <p:nvSpPr>
              <p:cNvPr id="8" name="Text Box 2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9" name="Rectangle 27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09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táto strana získala v parlamente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niekoľko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kresiel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95358" y="2133873"/>
            <a:ext cx="3997325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1935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531868" y="3284813"/>
            <a:ext cx="3328988" cy="1200149"/>
            <a:chOff x="3424" y="2069"/>
            <a:chExt cx="2097" cy="756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2.V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táto strana získala v parlamente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niekoľko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kresiel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257801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A)1942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57801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1939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257801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1935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9216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57205" y="2000240"/>
            <a:ext cx="4248149" cy="3384550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800" baseline="0" dirty="0" smtClean="0">
                <a:solidFill>
                  <a:srgbClr val="800000"/>
                </a:solidFill>
              </a:rPr>
              <a:t>3.Kedy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postupne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systematicky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vyraďovaní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hospodárskeho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spoločenského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života?</a:t>
            </a:r>
            <a:endParaRPr lang="cs-CZ" altLang="sk-SK" sz="28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17148" y="3428406"/>
            <a:ext cx="2016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3300"/>
                </a:solidFill>
              </a:rPr>
              <a:t>	</a:t>
            </a:r>
            <a:endParaRPr lang="cs-CZ" altLang="sk-SK" sz="6600" baseline="0">
              <a:solidFill>
                <a:srgbClr val="0033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472683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1939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5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7849170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542891" y="200024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800" baseline="0" dirty="0" smtClean="0">
                <a:solidFill>
                  <a:srgbClr val="800000"/>
                </a:solidFill>
              </a:rPr>
              <a:t>3.Kedy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postupne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systematicky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vyraďovaní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hospodárskeho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spoločenského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života?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1942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2923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1939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1816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716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9216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14329" y="192880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800" baseline="0" dirty="0" smtClean="0">
                <a:solidFill>
                  <a:srgbClr val="800000"/>
                </a:solidFill>
              </a:rPr>
              <a:t>3.Kedy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postupne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systematicky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vyraďovaní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hospodárskeho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spoločenského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života?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57801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1935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473700" y="3356399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7163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777163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400675" y="4724823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1939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792164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733426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800" baseline="0" dirty="0" smtClean="0">
                <a:solidFill>
                  <a:srgbClr val="800000"/>
                </a:solidFill>
              </a:rPr>
              <a:t>3.Kedy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postupne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systematicky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vyraďovaní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hospodárskeho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2800" baseline="0" dirty="0" err="1" smtClean="0">
                <a:solidFill>
                  <a:srgbClr val="800000"/>
                </a:solidFill>
              </a:rPr>
              <a:t>spoločenského</a:t>
            </a:r>
            <a:r>
              <a:rPr lang="cs-CZ" altLang="sk-SK" sz="2800" baseline="0" dirty="0" smtClean="0">
                <a:solidFill>
                  <a:srgbClr val="800000"/>
                </a:solidFill>
              </a:rPr>
              <a:t> života?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4000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3000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29809" y="4765240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2000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bolo na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slobode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začiatkom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roka 1943?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4000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3000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bolo na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slobode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začiatkom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roka 1943?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1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254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3000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62178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bolo na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slobode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začiatkom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roka 1943?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0928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97761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SNP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97761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Krištáľovej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noci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897761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Holokaustu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7338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3.BB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stala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útočiskom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 vypuknutí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3212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2000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3000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bolo na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slobode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začiatkom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roka 1943?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ústretovo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priateľsky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73825" y="47958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nepriateľsky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5.Ako začal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voči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vystupováť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Komunistický režim?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825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ústretovo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89723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93186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616699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nepriateľsky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1008188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949451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5.Ako začal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voči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vystupováť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Komunistický režim?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>
          <a:xfrm>
            <a:off x="9505131" y="5733256"/>
            <a:ext cx="52965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5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priateľsky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nepriateľsky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5.Ako začal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voči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vystupováť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Komunistický režim?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>
          <a:xfrm>
            <a:off x="9551540" y="5805264"/>
            <a:ext cx="529655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07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nepriateľsky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5.Ako začal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voči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vystupováť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Komunistický režim?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>
          <a:xfrm>
            <a:off x="9505131" y="5733256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3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Brastislava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Trenčín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47958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Sereď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bola založená prvá židovská obec?    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Bratislava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bola založená prvá židovská obec?    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Trenčín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Bratislava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bola založená prvá židovská obec?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Sereď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Bratislava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bola založená prvá židovská obec?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8786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13.storočia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12.storočia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47958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Začiatkom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13.storočia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2.Kedy bola       založená prvá židovská obec?    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2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53302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402139" y="3283944"/>
            <a:ext cx="3328988" cy="1200149"/>
            <a:chOff x="3198" y="2069"/>
            <a:chExt cx="2097" cy="756"/>
          </a:xfrm>
        </p:grpSpPr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3198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4786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6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6113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41776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SNP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57614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51740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3.BB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stala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útočiskom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 vypuknutí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13.storočia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bola       založená prvá židovská obec?    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4480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12.storočia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13.storočia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bola       založená prvá židovská obec?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4328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Začiatkom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13.storočia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Koncom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13.storočia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bola       založená prvá židovská obec?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5817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Pod Šibeničným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vrchom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V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starom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Žiari</a:t>
            </a:r>
            <a:r>
              <a:rPr lang="cs-CZ" altLang="sk-SK" baseline="0" dirty="0" smtClean="0">
                <a:solidFill>
                  <a:srgbClr val="000000"/>
                </a:solidFill>
              </a:rPr>
              <a:t>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47958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V parku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Žiari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nad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Hronom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židovský cintorín?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7170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Pod Šibeničným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vrchom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Žiari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nad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Hronom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židovský cintorín?</a:t>
            </a:r>
          </a:p>
        </p:txBody>
      </p:sp>
    </p:spTree>
    <p:extLst>
      <p:ext uri="{BB962C8B-B14F-4D97-AF65-F5344CB8AC3E}">
        <p14:creationId xmlns:p14="http://schemas.microsoft.com/office/powerpoint/2010/main" val="169450488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V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starom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Žiari</a:t>
            </a:r>
            <a:r>
              <a:rPr lang="cs-CZ" altLang="sk-SK" baseline="0" dirty="0" smtClean="0">
                <a:solidFill>
                  <a:srgbClr val="000000"/>
                </a:solidFill>
              </a:rPr>
              <a:t>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Pod Šibeničným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vrchom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Žiari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nad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Hronom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židovský cintorín?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8608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V parku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SPRÁVNĚ:A)Pod Šibeničným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vrchom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.Kde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Žiari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nad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Hronom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židovský cintorín?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892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Judaizmus	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Budhizmus</a:t>
            </a:r>
            <a:r>
              <a:rPr lang="cs-CZ" altLang="sk-SK" baseline="0" dirty="0" smtClean="0">
                <a:solidFill>
                  <a:srgbClr val="000000"/>
                </a:solidFill>
              </a:rPr>
              <a:t>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4725144"/>
            <a:ext cx="4823394" cy="78980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Rímskokatolícke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náboženstvo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4.Aké náboženstvo vyznávali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38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Judaizmus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4.Aké náboženstvo vyznávali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830003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Budhizmus</a:t>
            </a:r>
            <a:r>
              <a:rPr lang="cs-CZ" altLang="sk-SK" baseline="0" dirty="0" smtClean="0">
                <a:solidFill>
                  <a:srgbClr val="000000"/>
                </a:solidFill>
              </a:rPr>
              <a:t>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SPRÁVNĚ:A)Judaizmus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4.Aké náboženstvo vyznávali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06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53302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57677" y="2133005"/>
            <a:ext cx="3887787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Krištáľovej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noci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73578" y="3356969"/>
            <a:ext cx="17033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	</a:t>
            </a:r>
            <a:endParaRPr lang="cs-CZ" altLang="sk-SK" sz="7200" baseline="0">
              <a:solidFill>
                <a:srgbClr val="008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329114" y="4652371"/>
            <a:ext cx="400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SNP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6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6113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756113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57614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51740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3.BB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stala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útočiskom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 vypuknutí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2856"/>
            <a:ext cx="4823394" cy="71928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Rímskokatolícke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náboženstvo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Judaizmus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4.Ak náboženstvo vyznávali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0213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000000"/>
                </a:solidFill>
              </a:rPr>
              <a:t>B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Stredná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Európa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Západná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Európa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73825" y="4725144"/>
            <a:ext cx="4823394" cy="78980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Ázia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kadiaľ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pochádzali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predkovia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8110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Stredná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smtClean="0">
                <a:solidFill>
                  <a:srgbClr val="000000"/>
                </a:solidFill>
              </a:rPr>
              <a:t>Európa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kadiaľ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pochádzali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predkovia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646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2856"/>
            <a:ext cx="4823394" cy="71928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Západná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Európa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Stredná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Európa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				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kadiaľ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pochádzali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predkovia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657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2856"/>
            <a:ext cx="4823394" cy="71928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Ázia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 smtClean="0">
                <a:solidFill>
                  <a:srgbClr val="000000"/>
                </a:solidFill>
              </a:rPr>
              <a:t>SPRÁVNĚ:A)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Stredná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Európa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				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kadiaľ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pochádzali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predkovia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3633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4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2400" b="1" dirty="0" err="1">
                <a:solidFill>
                  <a:srgbClr val="000000"/>
                </a:solidFill>
              </a:rPr>
              <a:t>Dejiny</a:t>
            </a:r>
            <a:r>
              <a:rPr lang="cs-CZ" altLang="sk-SK" sz="2400" b="1" dirty="0">
                <a:solidFill>
                  <a:srgbClr val="000000"/>
                </a:solidFill>
              </a:rPr>
              <a:t> </a:t>
            </a:r>
            <a:r>
              <a:rPr lang="cs-CZ" altLang="sk-SK" sz="2400" b="1" dirty="0" err="1">
                <a:solidFill>
                  <a:srgbClr val="000000"/>
                </a:solidFill>
              </a:rPr>
              <a:t>židovskej</a:t>
            </a:r>
            <a:r>
              <a:rPr lang="cs-CZ" altLang="sk-SK" sz="2400" b="1" dirty="0">
                <a:solidFill>
                  <a:srgbClr val="000000"/>
                </a:solidFill>
              </a:rPr>
              <a:t> 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komunity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4338" name="AutoShape 5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33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00674" y="2127068"/>
            <a:ext cx="3891581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A)A. Hitler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434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57076" y="3467100"/>
            <a:ext cx="3891580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sk-SK" sz="2400" b="1" dirty="0">
              <a:solidFill>
                <a:srgbClr val="000000"/>
              </a:solidFill>
            </a:endParaRPr>
          </a:p>
          <a:p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B)Hlinkova garda </a:t>
            </a:r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/>
            </a:r>
            <a:b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</a:br>
            <a:endParaRPr lang="cs-CZ" altLang="sk-SK" sz="2400" b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1434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00675" y="4724400"/>
            <a:ext cx="389158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C</a:t>
            </a:r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) J. Tiso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4342" name="AutoShape 23"/>
          <p:cNvSpPr>
            <a:spLocks noChangeArrowheads="1"/>
          </p:cNvSpPr>
          <p:nvPr/>
        </p:nvSpPr>
        <p:spPr bwMode="auto">
          <a:xfrm>
            <a:off x="1520347" y="1989139"/>
            <a:ext cx="3625766" cy="3527425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 smtClean="0">
                <a:solidFill>
                  <a:srgbClr val="800000"/>
                </a:solidFill>
                <a:latin typeface="Palatino Linotype" pitchFamily="18" charset="0"/>
              </a:rPr>
              <a:t>1.Kto bol na čele v roku 1939 v </a:t>
            </a:r>
            <a:r>
              <a:rPr lang="cs-CZ" altLang="sk-SK" sz="3200" b="1" dirty="0" err="1" smtClean="0">
                <a:solidFill>
                  <a:srgbClr val="800000"/>
                </a:solidFill>
                <a:latin typeface="Palatino Linotype" pitchFamily="18" charset="0"/>
              </a:rPr>
              <a:t>dočasnom</a:t>
            </a:r>
            <a:r>
              <a:rPr lang="cs-CZ" altLang="sk-SK" sz="3200" b="1" dirty="0" smtClean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cs-CZ" altLang="sk-SK" sz="3200" b="1" dirty="0" err="1" smtClean="0">
                <a:solidFill>
                  <a:srgbClr val="800000"/>
                </a:solidFill>
                <a:latin typeface="Palatino Linotype" pitchFamily="18" charset="0"/>
              </a:rPr>
              <a:t>pracovnom</a:t>
            </a:r>
            <a:r>
              <a:rPr lang="cs-CZ" altLang="sk-SK" sz="3200" b="1" dirty="0" smtClean="0">
                <a:solidFill>
                  <a:srgbClr val="800000"/>
                </a:solidFill>
                <a:latin typeface="Palatino Linotype" pitchFamily="18" charset="0"/>
              </a:rPr>
              <a:t> tábore v </a:t>
            </a:r>
            <a:r>
              <a:rPr lang="cs-CZ" altLang="sk-SK" sz="3200" b="1" dirty="0" err="1" smtClean="0">
                <a:solidFill>
                  <a:srgbClr val="800000"/>
                </a:solidFill>
                <a:latin typeface="Palatino Linotype" pitchFamily="18" charset="0"/>
              </a:rPr>
              <a:t>Banskej</a:t>
            </a:r>
            <a:r>
              <a:rPr lang="cs-CZ" altLang="sk-SK" sz="3200" b="1" dirty="0" smtClean="0">
                <a:solidFill>
                  <a:srgbClr val="800000"/>
                </a:solidFill>
                <a:latin typeface="Palatino Linotype" pitchFamily="18" charset="0"/>
              </a:rPr>
              <a:t> Bystrici? 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5783223" y="3429000"/>
            <a:ext cx="17861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3300"/>
                </a:solidFill>
                <a:latin typeface="Palatino Linotype" pitchFamily="18" charset="0"/>
              </a:rPr>
              <a:t>	</a:t>
            </a:r>
            <a:endParaRPr lang="cs-CZ" altLang="sk-SK" sz="6600" b="1">
              <a:solidFill>
                <a:srgbClr val="0033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15363" name="Text Box 14"/>
          <p:cNvSpPr txBox="1">
            <a:spLocks noChangeArrowheads="1"/>
          </p:cNvSpPr>
          <p:nvPr/>
        </p:nvSpPr>
        <p:spPr bwMode="auto">
          <a:xfrm>
            <a:off x="5655238" y="4797426"/>
            <a:ext cx="3549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 dirty="0">
                <a:solidFill>
                  <a:srgbClr val="000000"/>
                </a:solidFill>
                <a:latin typeface="Palatino Linotype" pitchFamily="18" charset="0"/>
              </a:rPr>
              <a:t>SPRÁVNĚ:  </a:t>
            </a:r>
            <a:r>
              <a:rPr lang="cs-CZ" altLang="sk-SK" sz="2000" b="1" dirty="0" smtClean="0">
                <a:solidFill>
                  <a:srgbClr val="000000"/>
                </a:solidFill>
                <a:latin typeface="Palatino Linotype" pitchFamily="18" charset="0"/>
              </a:rPr>
              <a:t>B)Hlinkova garda</a:t>
            </a:r>
            <a:endParaRPr lang="cs-CZ" altLang="sk-SK" sz="2000" b="1" dirty="0">
              <a:solidFill>
                <a:srgbClr val="000000"/>
              </a:solidFill>
            </a:endParaRPr>
          </a:p>
        </p:txBody>
      </p:sp>
      <p:sp>
        <p:nvSpPr>
          <p:cNvPr id="15364" name="Rectangle 15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15365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15366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655239" y="2133600"/>
            <a:ext cx="3573727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>
              <a:buAutoNum type="alphaUcParenR"/>
            </a:pPr>
            <a:endParaRPr lang="cs-CZ" altLang="sk-SK" sz="2400" b="1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marL="457200" indent="-457200">
              <a:buAutoNum type="alphaUcParenR"/>
            </a:pPr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A</a:t>
            </a:r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. </a:t>
            </a:r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Hitler</a:t>
            </a:r>
            <a:endParaRPr lang="cs-CZ" altLang="sk-SK" sz="2400" b="1" dirty="0">
              <a:solidFill>
                <a:srgbClr val="000000"/>
              </a:solidFill>
            </a:endParaRPr>
          </a:p>
          <a:p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5367" name="AutoShape 19"/>
          <p:cNvSpPr>
            <a:spLocks noChangeArrowheads="1"/>
          </p:cNvSpPr>
          <p:nvPr/>
        </p:nvSpPr>
        <p:spPr bwMode="auto">
          <a:xfrm>
            <a:off x="1766471" y="573088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5368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1.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Kto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bol na čele v roku 1939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dočasnom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pracovnom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tábore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Banskej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Bystrici?  </a:t>
            </a:r>
            <a:endParaRPr lang="cs-CZ" altLang="sk-SK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6386" name="AutoShape 6"/>
          <p:cNvSpPr>
            <a:spLocks noChangeArrowheads="1"/>
          </p:cNvSpPr>
          <p:nvPr/>
        </p:nvSpPr>
        <p:spPr bwMode="auto">
          <a:xfrm>
            <a:off x="5591949" y="2133600"/>
            <a:ext cx="3572321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B</a:t>
            </a:r>
            <a:r>
              <a:rPr lang="sk-SK" altLang="sk-SK" sz="2400" b="1" dirty="0" smtClean="0">
                <a:solidFill>
                  <a:srgbClr val="000000"/>
                </a:solidFill>
              </a:rPr>
              <a:t>) </a:t>
            </a:r>
            <a:r>
              <a:rPr lang="sk-SK" altLang="sk-SK" sz="2400" b="1" dirty="0" err="1" smtClean="0">
                <a:solidFill>
                  <a:srgbClr val="000000"/>
                </a:solidFill>
              </a:rPr>
              <a:t>Hlinkova</a:t>
            </a:r>
            <a:r>
              <a:rPr lang="sk-SK" altLang="sk-SK" sz="2400" b="1" dirty="0" smtClean="0">
                <a:solidFill>
                  <a:srgbClr val="000000"/>
                </a:solidFill>
              </a:rPr>
              <a:t> garda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5847918" y="3500438"/>
            <a:ext cx="2711589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800" b="1">
                <a:solidFill>
                  <a:srgbClr val="800000"/>
                </a:solidFill>
                <a:latin typeface="Palatino Linotype" pitchFamily="18" charset="0"/>
              </a:rPr>
              <a:t>SPRÁVNĚ!</a:t>
            </a:r>
            <a:endParaRPr lang="cs-CZ" altLang="sk-SK" sz="3600" b="1">
              <a:solidFill>
                <a:srgbClr val="8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8399175" y="3284539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7200" b="1">
                <a:solidFill>
                  <a:srgbClr val="800000"/>
                </a:solidFill>
                <a:latin typeface="Palatino Linotype" pitchFamily="18" charset="0"/>
                <a:sym typeface="Wingdings" pitchFamily="2" charset="2"/>
              </a:rPr>
              <a:t></a:t>
            </a:r>
          </a:p>
        </p:txBody>
      </p:sp>
      <p:sp>
        <p:nvSpPr>
          <p:cNvPr id="16389" name="AutoShap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16390" name="AutoShape 22"/>
          <p:cNvSpPr>
            <a:spLocks noChangeArrowheads="1"/>
          </p:cNvSpPr>
          <p:nvPr/>
        </p:nvSpPr>
        <p:spPr bwMode="auto">
          <a:xfrm>
            <a:off x="1540036" y="414338"/>
            <a:ext cx="6507532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6391" name="AutoShape 23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1.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Kto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bol na čele v roku 1939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dočasnom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pracovnom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tábore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Banskej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Bystrici? 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3"/>
          <p:cNvSpPr>
            <a:spLocks noChangeArrowheads="1"/>
          </p:cNvSpPr>
          <p:nvPr/>
        </p:nvSpPr>
        <p:spPr bwMode="auto">
          <a:xfrm>
            <a:off x="8397769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410" name="AutoShape 7"/>
          <p:cNvSpPr>
            <a:spLocks noChangeArrowheads="1"/>
          </p:cNvSpPr>
          <p:nvPr/>
        </p:nvSpPr>
        <p:spPr bwMode="auto">
          <a:xfrm>
            <a:off x="5400675" y="2133600"/>
            <a:ext cx="389158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 smtClean="0">
                <a:solidFill>
                  <a:srgbClr val="000000"/>
                </a:solidFill>
                <a:latin typeface="Palatino Linotype" pitchFamily="18" charset="0"/>
              </a:rPr>
              <a:t>C)J. Tiso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5655239" y="3357563"/>
            <a:ext cx="210541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	</a:t>
            </a:r>
            <a:endParaRPr lang="cs-CZ" altLang="sk-SK" sz="7200" b="1">
              <a:solidFill>
                <a:srgbClr val="0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17412" name="AutoShap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17413" name="Rectangle 18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auto">
          <a:xfrm>
            <a:off x="5655238" y="4797426"/>
            <a:ext cx="3549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 dirty="0">
                <a:solidFill>
                  <a:srgbClr val="000000"/>
                </a:solidFill>
                <a:latin typeface="Palatino Linotype" pitchFamily="18" charset="0"/>
              </a:rPr>
              <a:t>SPRÁVNĚ:  </a:t>
            </a:r>
            <a:r>
              <a:rPr lang="cs-CZ" altLang="sk-SK" sz="2000" b="1" dirty="0" smtClean="0">
                <a:solidFill>
                  <a:srgbClr val="000000"/>
                </a:solidFill>
                <a:latin typeface="Palatino Linotype" pitchFamily="18" charset="0"/>
              </a:rPr>
              <a:t>B)Hlinkova garda</a:t>
            </a:r>
            <a:endParaRPr lang="cs-CZ" altLang="sk-SK" sz="2000" b="1" dirty="0">
              <a:solidFill>
                <a:srgbClr val="000000"/>
              </a:solidFill>
            </a:endParaRPr>
          </a:p>
        </p:txBody>
      </p:sp>
      <p:sp>
        <p:nvSpPr>
          <p:cNvPr id="17415" name="AutoShape 24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7416" name="AutoShape 25"/>
          <p:cNvSpPr>
            <a:spLocks noChangeArrowheads="1"/>
          </p:cNvSpPr>
          <p:nvPr/>
        </p:nvSpPr>
        <p:spPr bwMode="auto">
          <a:xfrm>
            <a:off x="1596294" y="1903414"/>
            <a:ext cx="3625766" cy="3455987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1.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Kto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bol na čele v roku 1939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dočasnom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pracovnom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tábore v </a:t>
            </a:r>
            <a:r>
              <a:rPr lang="cs-CZ" altLang="sk-SK" sz="3200" b="1" dirty="0" err="1">
                <a:solidFill>
                  <a:srgbClr val="800000"/>
                </a:solidFill>
                <a:latin typeface="Palatino Linotype" pitchFamily="18" charset="0"/>
              </a:rPr>
              <a:t>Banskej</a:t>
            </a:r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 Bystrici? </a:t>
            </a:r>
            <a:endParaRPr lang="cs-CZ" altLang="sk-SK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2. </a:t>
            </a:r>
            <a:r>
              <a:rPr lang="sk-SK" altLang="sk-SK" sz="3200" b="1" dirty="0">
                <a:solidFill>
                  <a:srgbClr val="800000"/>
                </a:solidFill>
              </a:rPr>
              <a:t>Čo sa stalo 15. mája 1942?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  <p:sp>
        <p:nvSpPr>
          <p:cNvPr id="1843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94762" y="1896453"/>
            <a:ext cx="3937992" cy="1096963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dirty="0">
                <a:solidFill>
                  <a:srgbClr val="000000"/>
                </a:solidFill>
                <a:latin typeface="+mj-lt"/>
              </a:rPr>
              <a:t>A</a:t>
            </a:r>
            <a:r>
              <a:rPr lang="cs-CZ" altLang="sk-SK" dirty="0" smtClean="0">
                <a:solidFill>
                  <a:srgbClr val="000000"/>
                </a:solidFill>
                <a:latin typeface="+mj-lt"/>
              </a:rPr>
              <a:t>) Snem </a:t>
            </a:r>
            <a:r>
              <a:rPr lang="cs-CZ" altLang="sk-SK" dirty="0">
                <a:solidFill>
                  <a:srgbClr val="000000"/>
                </a:solidFill>
                <a:latin typeface="+mj-lt"/>
              </a:rPr>
              <a:t>S</a:t>
            </a:r>
            <a:r>
              <a:rPr lang="sk-SK" altLang="sk-SK" dirty="0">
                <a:solidFill>
                  <a:srgbClr val="000000"/>
                </a:solidFill>
                <a:latin typeface="+mj-lt"/>
              </a:rPr>
              <a:t>R prerokoval </a:t>
            </a:r>
          </a:p>
          <a:p>
            <a:r>
              <a:rPr lang="sk-SK" altLang="sk-SK" dirty="0">
                <a:solidFill>
                  <a:srgbClr val="000000"/>
                </a:solidFill>
                <a:latin typeface="+mj-lt"/>
              </a:rPr>
              <a:t>ústavný zákon o </a:t>
            </a:r>
            <a:r>
              <a:rPr lang="sk-SK" altLang="sk-SK" dirty="0" err="1">
                <a:solidFill>
                  <a:srgbClr val="000000"/>
                </a:solidFill>
                <a:latin typeface="+mj-lt"/>
              </a:rPr>
              <a:t>vystahovaní</a:t>
            </a:r>
            <a:endParaRPr lang="sk-SK" altLang="sk-SK" dirty="0">
              <a:solidFill>
                <a:srgbClr val="000000"/>
              </a:solidFill>
              <a:latin typeface="+mj-lt"/>
            </a:endParaRPr>
          </a:p>
          <a:p>
            <a:r>
              <a:rPr lang="sk-SK" altLang="sk-SK" dirty="0">
                <a:solidFill>
                  <a:srgbClr val="000000"/>
                </a:solidFill>
                <a:latin typeface="+mj-lt"/>
              </a:rPr>
              <a:t>židov</a:t>
            </a:r>
            <a:endParaRPr lang="cs-CZ" altLang="sk-SK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438" name="AutoShape 9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8444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94762" y="3438525"/>
            <a:ext cx="3921115" cy="1036638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dirty="0"/>
              <a:t>B) Bol postavený židovský cintorín</a:t>
            </a:r>
          </a:p>
        </p:txBody>
      </p:sp>
      <p:sp>
        <p:nvSpPr>
          <p:cNvPr id="18445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632735" y="5014790"/>
            <a:ext cx="3845168" cy="12065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/>
              <a:t>C) Vytvorila sa komisia pre riešenie </a:t>
            </a:r>
          </a:p>
          <a:p>
            <a:pPr algn="ctr"/>
            <a:r>
              <a:rPr lang="sk-SK"/>
              <a:t>židovských otázok</a:t>
            </a:r>
          </a:p>
        </p:txBody>
      </p:sp>
    </p:spTree>
    <p:extLst>
      <p:ext uri="{BB962C8B-B14F-4D97-AF65-F5344CB8AC3E}">
        <p14:creationId xmlns:p14="http://schemas.microsoft.com/office/powerpoint/2010/main" val="18085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281293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969769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Holokaustu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12643" y="3284963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89131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489130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257105" y="4580363"/>
            <a:ext cx="400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SNP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504132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45395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3.BB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stala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útočiskom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 vypuknutí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</a:endParaRPr>
          </a:p>
        </p:txBody>
      </p:sp>
      <p:sp>
        <p:nvSpPr>
          <p:cNvPr id="19458" name="Text Box 11"/>
          <p:cNvSpPr txBox="1">
            <a:spLocks noChangeArrowheads="1"/>
          </p:cNvSpPr>
          <p:nvPr/>
        </p:nvSpPr>
        <p:spPr bwMode="auto">
          <a:xfrm>
            <a:off x="5783223" y="3429001"/>
            <a:ext cx="27115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800" b="1">
                <a:solidFill>
                  <a:srgbClr val="800000"/>
                </a:solidFill>
                <a:latin typeface="Palatino Linotype" pitchFamily="18" charset="0"/>
              </a:rPr>
              <a:t>SPRÁVNĚ!</a:t>
            </a:r>
            <a:endParaRPr lang="cs-CZ" altLang="sk-SK" sz="3600" b="1">
              <a:solidFill>
                <a:srgbClr val="8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8335886" y="3213100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7200" b="1">
                <a:solidFill>
                  <a:srgbClr val="800000"/>
                </a:solidFill>
                <a:latin typeface="Palatino Linotype" pitchFamily="18" charset="0"/>
                <a:sym typeface="Wingdings" pitchFamily="2" charset="2"/>
              </a:rPr>
              <a:t></a:t>
            </a:r>
          </a:p>
        </p:txBody>
      </p:sp>
      <p:sp>
        <p:nvSpPr>
          <p:cNvPr id="19460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19461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1" y="1804988"/>
            <a:ext cx="4013939" cy="104775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>
                <a:solidFill>
                  <a:srgbClr val="000000"/>
                </a:solidFill>
              </a:rPr>
              <a:t>A)Snem S</a:t>
            </a:r>
            <a:r>
              <a:rPr lang="sk-SK" altLang="sk-SK" b="1">
                <a:solidFill>
                  <a:srgbClr val="000000"/>
                </a:solidFill>
              </a:rPr>
              <a:t>R prerokoval </a:t>
            </a:r>
          </a:p>
          <a:p>
            <a:pPr algn="ctr"/>
            <a:r>
              <a:rPr lang="sk-SK" altLang="sk-SK" b="1">
                <a:solidFill>
                  <a:srgbClr val="000000"/>
                </a:solidFill>
              </a:rPr>
              <a:t>ústavný zákon o vysťahovaní</a:t>
            </a:r>
          </a:p>
          <a:p>
            <a:pPr algn="ctr"/>
            <a:r>
              <a:rPr lang="sk-SK" altLang="sk-SK" b="1">
                <a:solidFill>
                  <a:srgbClr val="000000"/>
                </a:solidFill>
              </a:rPr>
              <a:t>židov</a:t>
            </a:r>
            <a:endParaRPr lang="cs-CZ" altLang="sk-SK" b="1">
              <a:solidFill>
                <a:srgbClr val="000000"/>
              </a:solidFill>
            </a:endParaRPr>
          </a:p>
        </p:txBody>
      </p:sp>
      <p:sp>
        <p:nvSpPr>
          <p:cNvPr id="19462" name="AutoShape 19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9463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2. </a:t>
            </a:r>
            <a:r>
              <a:rPr lang="sk-SK" altLang="sk-SK" sz="3200" b="1" dirty="0">
                <a:solidFill>
                  <a:srgbClr val="800000"/>
                </a:solidFill>
              </a:rPr>
              <a:t>Čo sa stalo 15. mája 1942?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482" name="AutoShape 10"/>
          <p:cNvSpPr>
            <a:spLocks noChangeArrowheads="1"/>
          </p:cNvSpPr>
          <p:nvPr/>
        </p:nvSpPr>
        <p:spPr bwMode="auto">
          <a:xfrm>
            <a:off x="5507564" y="2252664"/>
            <a:ext cx="3700307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k-SK"/>
              <a:t>B) Bol postavený židovský cintorín</a:t>
            </a:r>
            <a:endParaRPr lang="cs-CZ" altLang="sk-SK"/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5655239" y="3500438"/>
            <a:ext cx="17861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	</a:t>
            </a:r>
            <a:endParaRPr lang="cs-CZ" altLang="sk-SK" sz="7200" b="1">
              <a:solidFill>
                <a:srgbClr val="008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20484" name="Text Box 13"/>
          <p:cNvSpPr txBox="1">
            <a:spLocks noChangeArrowheads="1"/>
          </p:cNvSpPr>
          <p:nvPr/>
        </p:nvSpPr>
        <p:spPr bwMode="auto">
          <a:xfrm>
            <a:off x="5655238" y="4652964"/>
            <a:ext cx="354981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sk-SK" sz="2000" b="1" dirty="0">
                <a:solidFill>
                  <a:srgbClr val="000000"/>
                </a:solidFill>
                <a:latin typeface="Palatino Linotype" pitchFamily="18" charset="0"/>
              </a:rPr>
              <a:t>SPRÁVNĚ: </a:t>
            </a:r>
            <a:r>
              <a:rPr lang="cs-CZ" altLang="sk-SK" b="1" dirty="0">
                <a:solidFill>
                  <a:srgbClr val="000000"/>
                </a:solidFill>
              </a:rPr>
              <a:t>A)Snem S</a:t>
            </a:r>
            <a:r>
              <a:rPr lang="sk-SK" altLang="sk-SK" b="1" dirty="0">
                <a:solidFill>
                  <a:srgbClr val="000000"/>
                </a:solidFill>
              </a:rPr>
              <a:t>R prerokoval </a:t>
            </a:r>
          </a:p>
          <a:p>
            <a:r>
              <a:rPr lang="sk-SK" altLang="sk-SK" b="1" dirty="0">
                <a:solidFill>
                  <a:srgbClr val="000000"/>
                </a:solidFill>
              </a:rPr>
              <a:t>ústavný zákon o </a:t>
            </a:r>
            <a:r>
              <a:rPr lang="sk-SK" altLang="sk-SK" b="1" dirty="0" err="1">
                <a:solidFill>
                  <a:srgbClr val="000000"/>
                </a:solidFill>
              </a:rPr>
              <a:t>vystahovaní</a:t>
            </a:r>
            <a:endParaRPr lang="sk-SK" altLang="sk-SK" b="1" dirty="0">
              <a:solidFill>
                <a:srgbClr val="000000"/>
              </a:solidFill>
            </a:endParaRPr>
          </a:p>
          <a:p>
            <a:r>
              <a:rPr lang="sk-SK" altLang="sk-SK" b="1" dirty="0">
                <a:solidFill>
                  <a:srgbClr val="000000"/>
                </a:solidFill>
              </a:rPr>
              <a:t>židov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0485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0486" name="Rectangle 17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20487" name="AutoShape 20"/>
          <p:cNvSpPr>
            <a:spLocks noChangeArrowheads="1"/>
          </p:cNvSpPr>
          <p:nvPr/>
        </p:nvSpPr>
        <p:spPr bwMode="auto">
          <a:xfrm>
            <a:off x="1281254" y="573088"/>
            <a:ext cx="6507532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0488" name="AutoShape 21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2. </a:t>
            </a:r>
            <a:r>
              <a:rPr lang="sk-SK" altLang="sk-SK" sz="3200" b="1" dirty="0">
                <a:solidFill>
                  <a:srgbClr val="800000"/>
                </a:solidFill>
              </a:rPr>
              <a:t>Čo sa stalo 15. mája 1942?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1506" name="AutoShape 5"/>
          <p:cNvSpPr>
            <a:spLocks noChangeArrowheads="1"/>
          </p:cNvSpPr>
          <p:nvPr/>
        </p:nvSpPr>
        <p:spPr bwMode="auto">
          <a:xfrm>
            <a:off x="5614452" y="2108200"/>
            <a:ext cx="3700307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/>
              <a:t>C) Vytvorila sa komisia pre riešenie </a:t>
            </a:r>
          </a:p>
          <a:p>
            <a:pPr algn="ctr"/>
            <a:r>
              <a:rPr lang="sk-SK"/>
              <a:t>židovských otázok</a:t>
            </a:r>
            <a:endParaRPr lang="cs-CZ" altLang="sk-SK"/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5591949" y="3357563"/>
            <a:ext cx="18508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	</a:t>
            </a:r>
            <a:endParaRPr lang="cs-CZ" altLang="sk-SK" sz="7200" b="1">
              <a:solidFill>
                <a:srgbClr val="0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21508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5655238" y="4652964"/>
            <a:ext cx="354981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sk-SK" sz="2000" b="1" dirty="0">
                <a:solidFill>
                  <a:srgbClr val="000000"/>
                </a:solidFill>
                <a:latin typeface="Palatino Linotype" pitchFamily="18" charset="0"/>
              </a:rPr>
              <a:t>SPRÁVNĚ: </a:t>
            </a:r>
            <a:r>
              <a:rPr lang="cs-CZ" altLang="sk-SK" b="1" dirty="0">
                <a:solidFill>
                  <a:srgbClr val="000000"/>
                </a:solidFill>
              </a:rPr>
              <a:t>A)Snem S</a:t>
            </a:r>
            <a:r>
              <a:rPr lang="sk-SK" altLang="sk-SK" b="1" dirty="0">
                <a:solidFill>
                  <a:srgbClr val="000000"/>
                </a:solidFill>
              </a:rPr>
              <a:t>R prerokoval </a:t>
            </a:r>
          </a:p>
          <a:p>
            <a:r>
              <a:rPr lang="sk-SK" altLang="sk-SK" b="1" dirty="0">
                <a:solidFill>
                  <a:srgbClr val="000000"/>
                </a:solidFill>
              </a:rPr>
              <a:t>ústavný zákon o </a:t>
            </a:r>
            <a:r>
              <a:rPr lang="sk-SK" altLang="sk-SK" b="1" dirty="0" err="1">
                <a:solidFill>
                  <a:srgbClr val="000000"/>
                </a:solidFill>
              </a:rPr>
              <a:t>vystahovaní</a:t>
            </a:r>
            <a:endParaRPr lang="sk-SK" altLang="sk-SK" b="1" dirty="0">
              <a:solidFill>
                <a:srgbClr val="000000"/>
              </a:solidFill>
            </a:endParaRPr>
          </a:p>
          <a:p>
            <a:r>
              <a:rPr lang="sk-SK" altLang="sk-SK" b="1" dirty="0">
                <a:solidFill>
                  <a:srgbClr val="000000"/>
                </a:solidFill>
              </a:rPr>
              <a:t>židov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1511" name="AutoShape 16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1512" name="AutoShape 17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2. </a:t>
            </a:r>
            <a:r>
              <a:rPr lang="sk-SK" altLang="sk-SK" sz="3200" b="1" dirty="0">
                <a:solidFill>
                  <a:srgbClr val="800000"/>
                </a:solidFill>
              </a:rPr>
              <a:t>Čo sa stalo 15. mája 1942?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</a:endParaRPr>
          </a:p>
        </p:txBody>
      </p:sp>
      <p:sp>
        <p:nvSpPr>
          <p:cNvPr id="2253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91805" y="2122489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k-SK" altLang="sk-SK" sz="2400" b="1">
                <a:solidFill>
                  <a:srgbClr val="000000"/>
                </a:solidFill>
              </a:rPr>
              <a:t>A) Arizácii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253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691805" y="3429001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B)</a:t>
            </a:r>
            <a:r>
              <a:rPr lang="cs-CZ" altLang="sk-SK" sz="2400" b="1" dirty="0">
                <a:solidFill>
                  <a:srgbClr val="000000"/>
                </a:solidFill>
              </a:rPr>
              <a:t> </a:t>
            </a:r>
            <a:r>
              <a:rPr lang="cs-CZ" altLang="sk-SK" sz="2400" b="1" dirty="0" err="1">
                <a:solidFill>
                  <a:srgbClr val="000000"/>
                </a:solidFill>
              </a:rPr>
              <a:t>Kri</a:t>
            </a:r>
            <a:r>
              <a:rPr lang="sk-SK" altLang="sk-SK" sz="2400" b="1" dirty="0">
                <a:solidFill>
                  <a:srgbClr val="000000"/>
                </a:solidFill>
              </a:rPr>
              <a:t>š</a:t>
            </a:r>
            <a:r>
              <a:rPr lang="cs-CZ" altLang="sk-SK" sz="2400" b="1" dirty="0" err="1">
                <a:solidFill>
                  <a:srgbClr val="000000"/>
                </a:solidFill>
              </a:rPr>
              <a:t>táľovej</a:t>
            </a:r>
            <a:r>
              <a:rPr lang="cs-CZ" altLang="sk-SK" sz="2400" b="1" dirty="0">
                <a:solidFill>
                  <a:srgbClr val="000000"/>
                </a:solidFill>
              </a:rPr>
              <a:t> noci</a:t>
            </a:r>
          </a:p>
        </p:txBody>
      </p:sp>
      <p:sp>
        <p:nvSpPr>
          <p:cNvPr id="22532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636955" y="4675189"/>
            <a:ext cx="3700307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C</a:t>
            </a:r>
            <a:r>
              <a:rPr lang="sk-SK" altLang="sk-SK" sz="2400" b="1">
                <a:solidFill>
                  <a:srgbClr val="000000"/>
                </a:solidFill>
              </a:rPr>
              <a:t>) Deportácii 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2533" name="AutoShape 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3. </a:t>
            </a:r>
            <a:r>
              <a:rPr lang="cs-CZ" altLang="sk-SK" sz="3200" b="1" dirty="0">
                <a:solidFill>
                  <a:srgbClr val="800000"/>
                </a:solidFill>
              </a:rPr>
              <a:t>K </a:t>
            </a:r>
            <a:r>
              <a:rPr lang="cs-CZ" altLang="sk-SK" sz="3200" b="1" dirty="0" err="1">
                <a:solidFill>
                  <a:srgbClr val="800000"/>
                </a:solidFill>
              </a:rPr>
              <a:t>zak</a:t>
            </a:r>
            <a:r>
              <a:rPr lang="sk-SK" altLang="sk-SK" sz="3200" b="1" dirty="0">
                <a:solidFill>
                  <a:srgbClr val="800000"/>
                </a:solidFill>
              </a:rPr>
              <a:t>a</a:t>
            </a:r>
            <a:r>
              <a:rPr lang="cs-CZ" altLang="sk-SK" sz="3200" b="1" dirty="0" err="1">
                <a:solidFill>
                  <a:srgbClr val="800000"/>
                </a:solidFill>
              </a:rPr>
              <a:t>zovani</a:t>
            </a:r>
            <a:r>
              <a:rPr lang="sk-SK" altLang="sk-SK" sz="3200" b="1" dirty="0">
                <a:solidFill>
                  <a:srgbClr val="800000"/>
                </a:solidFill>
              </a:rPr>
              <a:t>u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vykon</a:t>
            </a:r>
            <a:r>
              <a:rPr lang="sk-SK" altLang="sk-SK" sz="3200" b="1" dirty="0" err="1">
                <a:solidFill>
                  <a:srgbClr val="800000"/>
                </a:solidFill>
              </a:rPr>
              <a:t>ávania</a:t>
            </a:r>
            <a:r>
              <a:rPr lang="sk-SK" altLang="sk-SK" sz="3200" b="1" dirty="0">
                <a:solidFill>
                  <a:srgbClr val="800000"/>
                </a:solidFill>
              </a:rPr>
              <a:t> niektorých povolaní prišlo počas: 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  <p:sp>
        <p:nvSpPr>
          <p:cNvPr id="22534" name="AutoShape 10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23554" name="Group 12"/>
          <p:cNvGrpSpPr>
            <a:grpSpLocks/>
          </p:cNvGrpSpPr>
          <p:nvPr/>
        </p:nvGrpSpPr>
        <p:grpSpPr bwMode="auto">
          <a:xfrm>
            <a:off x="5847918" y="3284538"/>
            <a:ext cx="3042100" cy="1200149"/>
            <a:chOff x="3198" y="2069"/>
            <a:chExt cx="2163" cy="756"/>
          </a:xfrm>
        </p:grpSpPr>
        <p:sp>
          <p:nvSpPr>
            <p:cNvPr id="23559" name="Text Box 10"/>
            <p:cNvSpPr txBox="1">
              <a:spLocks noChangeArrowheads="1"/>
            </p:cNvSpPr>
            <p:nvPr/>
          </p:nvSpPr>
          <p:spPr bwMode="auto">
            <a:xfrm>
              <a:off x="3198" y="2205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2800" b="1">
                  <a:solidFill>
                    <a:srgbClr val="800000"/>
                  </a:solidFill>
                  <a:latin typeface="Palatino Linotype" pitchFamily="18" charset="0"/>
                </a:rPr>
                <a:t>SPRÁVNĚ!</a:t>
              </a:r>
              <a:endParaRPr lang="cs-CZ" altLang="sk-SK" sz="3600" b="1">
                <a:solidFill>
                  <a:srgbClr val="800000"/>
                </a:solidFill>
                <a:latin typeface="Palatino Linotype" pitchFamily="18" charset="0"/>
                <a:sym typeface="Wingdings" pitchFamily="2" charset="2"/>
              </a:endParaRPr>
            </a:p>
          </p:txBody>
        </p:sp>
        <p:sp>
          <p:nvSpPr>
            <p:cNvPr id="23560" name="Rectangle 11"/>
            <p:cNvSpPr>
              <a:spLocks noChangeArrowheads="1"/>
            </p:cNvSpPr>
            <p:nvPr/>
          </p:nvSpPr>
          <p:spPr bwMode="auto">
            <a:xfrm>
              <a:off x="4786" y="2069"/>
              <a:ext cx="57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7200" b="1">
                  <a:solidFill>
                    <a:srgbClr val="800000"/>
                  </a:solidFill>
                  <a:latin typeface="Palatino Linotype" pitchFamily="18" charset="0"/>
                  <a:sym typeface="Wingdings" pitchFamily="2" charset="2"/>
                </a:rPr>
                <a:t></a:t>
              </a:r>
            </a:p>
          </p:txBody>
        </p:sp>
      </p:grpSp>
      <p:sp>
        <p:nvSpPr>
          <p:cNvPr id="2355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3556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A) „města mrtvých“</a:t>
            </a:r>
          </a:p>
        </p:txBody>
      </p:sp>
      <p:sp>
        <p:nvSpPr>
          <p:cNvPr id="23557" name="AutoShape 18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3558" name="AutoShape 1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3. </a:t>
            </a:r>
            <a:r>
              <a:rPr lang="cs-CZ" altLang="sk-SK" sz="3200" b="1" dirty="0">
                <a:solidFill>
                  <a:srgbClr val="800000"/>
                </a:solidFill>
              </a:rPr>
              <a:t>K </a:t>
            </a:r>
            <a:r>
              <a:rPr lang="cs-CZ" altLang="sk-SK" sz="3200" b="1" dirty="0" err="1">
                <a:solidFill>
                  <a:srgbClr val="800000"/>
                </a:solidFill>
              </a:rPr>
              <a:t>zak</a:t>
            </a:r>
            <a:r>
              <a:rPr lang="sk-SK" altLang="sk-SK" sz="3200" b="1" dirty="0">
                <a:solidFill>
                  <a:srgbClr val="800000"/>
                </a:solidFill>
              </a:rPr>
              <a:t>a</a:t>
            </a:r>
            <a:r>
              <a:rPr lang="cs-CZ" altLang="sk-SK" sz="3200" b="1" dirty="0" err="1">
                <a:solidFill>
                  <a:srgbClr val="800000"/>
                </a:solidFill>
              </a:rPr>
              <a:t>zovani</a:t>
            </a:r>
            <a:r>
              <a:rPr lang="sk-SK" altLang="sk-SK" sz="3200" b="1" dirty="0">
                <a:solidFill>
                  <a:srgbClr val="800000"/>
                </a:solidFill>
              </a:rPr>
              <a:t>u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vykon</a:t>
            </a:r>
            <a:r>
              <a:rPr lang="sk-SK" altLang="sk-SK" sz="3200" b="1" dirty="0" err="1">
                <a:solidFill>
                  <a:srgbClr val="800000"/>
                </a:solidFill>
              </a:rPr>
              <a:t>ávania</a:t>
            </a:r>
            <a:r>
              <a:rPr lang="sk-SK" altLang="sk-SK" sz="3200" b="1" dirty="0">
                <a:solidFill>
                  <a:srgbClr val="800000"/>
                </a:solidFill>
              </a:rPr>
              <a:t> niektorých povolaní prišlo počas:</a:t>
            </a:r>
            <a:r>
              <a:rPr lang="sk-SK" altLang="sk-SK" sz="3200" dirty="0"/>
              <a:t> </a:t>
            </a:r>
            <a:endParaRPr lang="cs-CZ" altLang="sk-SK" sz="3200" dirty="0"/>
          </a:p>
        </p:txBody>
      </p:sp>
    </p:spTree>
    <p:extLst>
      <p:ext uri="{BB962C8B-B14F-4D97-AF65-F5344CB8AC3E}">
        <p14:creationId xmlns:p14="http://schemas.microsoft.com/office/powerpoint/2010/main" val="24712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</a:endParaRPr>
          </a:p>
        </p:txBody>
      </p:sp>
      <p:sp>
        <p:nvSpPr>
          <p:cNvPr id="24578" name="AutoShape 5"/>
          <p:cNvSpPr>
            <a:spLocks noChangeArrowheads="1"/>
          </p:cNvSpPr>
          <p:nvPr/>
        </p:nvSpPr>
        <p:spPr bwMode="auto">
          <a:xfrm>
            <a:off x="5719935" y="2133600"/>
            <a:ext cx="3444336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B)</a:t>
            </a:r>
            <a:r>
              <a:rPr lang="cs-CZ" altLang="sk-SK" sz="2400" b="1">
                <a:solidFill>
                  <a:srgbClr val="000000"/>
                </a:solidFill>
              </a:rPr>
              <a:t> Kri</a:t>
            </a:r>
            <a:r>
              <a:rPr lang="sk-SK" altLang="sk-SK" sz="2400" b="1">
                <a:solidFill>
                  <a:srgbClr val="000000"/>
                </a:solidFill>
              </a:rPr>
              <a:t>štáľovej noci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4579" name="Text Box 10"/>
          <p:cNvSpPr txBox="1">
            <a:spLocks noChangeArrowheads="1"/>
          </p:cNvSpPr>
          <p:nvPr/>
        </p:nvSpPr>
        <p:spPr bwMode="auto">
          <a:xfrm>
            <a:off x="5911209" y="3357563"/>
            <a:ext cx="1509094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	</a:t>
            </a:r>
            <a:endParaRPr lang="cs-CZ" altLang="sk-SK" sz="7200" b="1">
              <a:solidFill>
                <a:srgbClr val="008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5783223" y="4652964"/>
            <a:ext cx="354981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>
                <a:solidFill>
                  <a:srgbClr val="000000"/>
                </a:solidFill>
                <a:latin typeface="Palatino Linotype" pitchFamily="18" charset="0"/>
              </a:rPr>
              <a:t>SPRÁVNĚ:  A)</a:t>
            </a:r>
            <a:r>
              <a:rPr lang="cs-CZ" altLang="sk-SK" sz="2000" b="1">
                <a:solidFill>
                  <a:srgbClr val="000000"/>
                </a:solidFill>
              </a:rPr>
              <a:t> </a:t>
            </a:r>
            <a:r>
              <a:rPr lang="sk-SK" altLang="sk-SK" sz="2000" b="1">
                <a:solidFill>
                  <a:srgbClr val="000000"/>
                </a:solidFill>
              </a:rPr>
              <a:t>A</a:t>
            </a:r>
            <a:r>
              <a:rPr lang="cs-CZ" altLang="sk-SK" sz="2000" b="1">
                <a:solidFill>
                  <a:srgbClr val="000000"/>
                </a:solidFill>
              </a:rPr>
              <a:t>ri</a:t>
            </a:r>
            <a:r>
              <a:rPr lang="sk-SK" altLang="sk-SK" sz="2000" b="1">
                <a:solidFill>
                  <a:srgbClr val="000000"/>
                </a:solidFill>
              </a:rPr>
              <a:t>zácii  </a:t>
            </a:r>
            <a:endParaRPr lang="cs-CZ" altLang="sk-SK" sz="2000" b="1">
              <a:solidFill>
                <a:srgbClr val="000000"/>
              </a:solidFill>
            </a:endParaRPr>
          </a:p>
        </p:txBody>
      </p:sp>
      <p:sp>
        <p:nvSpPr>
          <p:cNvPr id="24581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24584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3. </a:t>
            </a:r>
            <a:r>
              <a:rPr lang="cs-CZ" altLang="sk-SK" sz="3200" b="1" dirty="0">
                <a:solidFill>
                  <a:srgbClr val="800000"/>
                </a:solidFill>
              </a:rPr>
              <a:t>K </a:t>
            </a:r>
            <a:r>
              <a:rPr lang="cs-CZ" altLang="sk-SK" sz="3200" b="1" dirty="0" err="1">
                <a:solidFill>
                  <a:srgbClr val="800000"/>
                </a:solidFill>
              </a:rPr>
              <a:t>zak</a:t>
            </a:r>
            <a:r>
              <a:rPr lang="sk-SK" altLang="sk-SK" sz="3200" b="1" dirty="0">
                <a:solidFill>
                  <a:srgbClr val="800000"/>
                </a:solidFill>
              </a:rPr>
              <a:t>a</a:t>
            </a:r>
            <a:r>
              <a:rPr lang="cs-CZ" altLang="sk-SK" sz="3200" b="1" dirty="0" err="1">
                <a:solidFill>
                  <a:srgbClr val="800000"/>
                </a:solidFill>
              </a:rPr>
              <a:t>zovani</a:t>
            </a:r>
            <a:r>
              <a:rPr lang="sk-SK" altLang="sk-SK" sz="3200" b="1" dirty="0">
                <a:solidFill>
                  <a:srgbClr val="800000"/>
                </a:solidFill>
              </a:rPr>
              <a:t>u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vykon</a:t>
            </a:r>
            <a:r>
              <a:rPr lang="sk-SK" altLang="sk-SK" sz="3200" b="1" dirty="0" err="1">
                <a:solidFill>
                  <a:srgbClr val="800000"/>
                </a:solidFill>
              </a:rPr>
              <a:t>ávania</a:t>
            </a:r>
            <a:r>
              <a:rPr lang="sk-SK" altLang="sk-SK" sz="3200" b="1" dirty="0">
                <a:solidFill>
                  <a:srgbClr val="800000"/>
                </a:solidFill>
              </a:rPr>
              <a:t> niektorých povolaní prišlo počas:</a:t>
            </a:r>
            <a:r>
              <a:rPr lang="sk-SK" altLang="sk-SK" sz="3200" dirty="0"/>
              <a:t> </a:t>
            </a:r>
            <a:endParaRPr lang="cs-CZ" altLang="sk-SK" sz="3200" dirty="0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1836792" y="719139"/>
            <a:ext cx="5205182" cy="841375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5602" name="AutoShape 5"/>
          <p:cNvSpPr>
            <a:spLocks noChangeArrowheads="1"/>
          </p:cNvSpPr>
          <p:nvPr/>
        </p:nvSpPr>
        <p:spPr bwMode="auto">
          <a:xfrm>
            <a:off x="5658051" y="2219325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C) Deporat</a:t>
            </a:r>
            <a:r>
              <a:rPr lang="sk-SK" altLang="sk-SK" sz="2400" b="1">
                <a:solidFill>
                  <a:srgbClr val="000000"/>
                </a:solidFill>
              </a:rPr>
              <a:t>ácii 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5655238" y="3357563"/>
            <a:ext cx="1658176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	</a:t>
            </a:r>
            <a:endParaRPr lang="cs-CZ" altLang="sk-SK" sz="7200" b="1">
              <a:solidFill>
                <a:srgbClr val="0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25604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25606" name="Text Box 15"/>
          <p:cNvSpPr txBox="1">
            <a:spLocks noChangeArrowheads="1"/>
          </p:cNvSpPr>
          <p:nvPr/>
        </p:nvSpPr>
        <p:spPr bwMode="auto">
          <a:xfrm>
            <a:off x="5783223" y="4652964"/>
            <a:ext cx="354981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>
                <a:solidFill>
                  <a:srgbClr val="000000"/>
                </a:solidFill>
                <a:latin typeface="Palatino Linotype" pitchFamily="18" charset="0"/>
              </a:rPr>
              <a:t>SPRÁVNĚ:  A)</a:t>
            </a:r>
            <a:r>
              <a:rPr lang="cs-CZ" altLang="sk-SK" sz="2000" b="1">
                <a:solidFill>
                  <a:srgbClr val="000000"/>
                </a:solidFill>
              </a:rPr>
              <a:t> Ar</a:t>
            </a:r>
            <a:r>
              <a:rPr lang="sk-SK" altLang="sk-SK" sz="2000" b="1">
                <a:solidFill>
                  <a:srgbClr val="000000"/>
                </a:solidFill>
              </a:rPr>
              <a:t>izácii</a:t>
            </a:r>
            <a:endParaRPr lang="cs-CZ" altLang="sk-SK" sz="2000" b="1">
              <a:solidFill>
                <a:srgbClr val="000000"/>
              </a:solidFill>
            </a:endParaRPr>
          </a:p>
        </p:txBody>
      </p:sp>
      <p:sp>
        <p:nvSpPr>
          <p:cNvPr id="25607" name="AutoShape 16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5608" name="AutoShape 17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3. </a:t>
            </a:r>
            <a:r>
              <a:rPr lang="cs-CZ" altLang="sk-SK" sz="3200" b="1" dirty="0">
                <a:solidFill>
                  <a:srgbClr val="800000"/>
                </a:solidFill>
              </a:rPr>
              <a:t>K </a:t>
            </a:r>
            <a:r>
              <a:rPr lang="cs-CZ" altLang="sk-SK" sz="3200" b="1" dirty="0" err="1">
                <a:solidFill>
                  <a:srgbClr val="800000"/>
                </a:solidFill>
              </a:rPr>
              <a:t>zak</a:t>
            </a:r>
            <a:r>
              <a:rPr lang="sk-SK" altLang="sk-SK" sz="3200" b="1" dirty="0">
                <a:solidFill>
                  <a:srgbClr val="800000"/>
                </a:solidFill>
              </a:rPr>
              <a:t>a</a:t>
            </a:r>
            <a:r>
              <a:rPr lang="cs-CZ" altLang="sk-SK" sz="3200" b="1" dirty="0" err="1">
                <a:solidFill>
                  <a:srgbClr val="800000"/>
                </a:solidFill>
              </a:rPr>
              <a:t>zovani</a:t>
            </a:r>
            <a:r>
              <a:rPr lang="sk-SK" altLang="sk-SK" sz="3200" b="1" dirty="0">
                <a:solidFill>
                  <a:srgbClr val="800000"/>
                </a:solidFill>
              </a:rPr>
              <a:t>u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vykon</a:t>
            </a:r>
            <a:r>
              <a:rPr lang="sk-SK" altLang="sk-SK" sz="3200" b="1" dirty="0" err="1">
                <a:solidFill>
                  <a:srgbClr val="800000"/>
                </a:solidFill>
              </a:rPr>
              <a:t>ávania</a:t>
            </a:r>
            <a:r>
              <a:rPr lang="sk-SK" altLang="sk-SK" sz="3200" b="1" dirty="0">
                <a:solidFill>
                  <a:srgbClr val="800000"/>
                </a:solidFill>
              </a:rPr>
              <a:t> niektorých povolaní prišlo počas:</a:t>
            </a:r>
            <a:r>
              <a:rPr lang="sk-SK" altLang="sk-SK" sz="3200" dirty="0"/>
              <a:t> </a:t>
            </a:r>
            <a:endParaRPr lang="cs-CZ" altLang="sk-SK" sz="3200" dirty="0"/>
          </a:p>
        </p:txBody>
      </p:sp>
    </p:spTree>
    <p:extLst>
      <p:ext uri="{BB962C8B-B14F-4D97-AF65-F5344CB8AC3E}">
        <p14:creationId xmlns:p14="http://schemas.microsoft.com/office/powerpoint/2010/main" val="25568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</a:endParaRPr>
          </a:p>
        </p:txBody>
      </p:sp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4. 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Väčšina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žido</a:t>
            </a:r>
            <a:r>
              <a:rPr lang="sk-SK" altLang="sk-SK" sz="3200" b="1" dirty="0">
                <a:solidFill>
                  <a:srgbClr val="800000"/>
                </a:solidFill>
              </a:rPr>
              <a:t>v boli deportovaní do ........ , kde pravdepodobne umreli. 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  <p:sp>
        <p:nvSpPr>
          <p:cNvPr id="2662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A)</a:t>
            </a:r>
            <a:r>
              <a:rPr lang="cs-CZ" altLang="sk-SK" sz="2400" b="1">
                <a:solidFill>
                  <a:srgbClr val="000000"/>
                </a:solidFill>
              </a:rPr>
              <a:t>A</a:t>
            </a:r>
            <a:r>
              <a:rPr lang="sk-SK" altLang="sk-SK" sz="2400" b="1">
                <a:solidFill>
                  <a:srgbClr val="000000"/>
                </a:solidFill>
              </a:rPr>
              <a:t>uschwitzu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662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89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B)</a:t>
            </a:r>
            <a:r>
              <a:rPr lang="cs-CZ" altLang="sk-SK" sz="2400" b="1" dirty="0">
                <a:solidFill>
                  <a:srgbClr val="000000"/>
                </a:solidFill>
              </a:rPr>
              <a:t> </a:t>
            </a:r>
            <a:r>
              <a:rPr lang="cs-CZ" altLang="sk-SK" sz="2400" b="1" dirty="0" err="1">
                <a:solidFill>
                  <a:srgbClr val="000000"/>
                </a:solidFill>
              </a:rPr>
              <a:t>Osvienčimu</a:t>
            </a:r>
            <a:endParaRPr lang="cs-CZ" altLang="sk-SK" sz="2400" b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2662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49650" y="47244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/>
              <a:t>C) </a:t>
            </a:r>
            <a:r>
              <a:rPr lang="cs-CZ" altLang="sk-SK" sz="2400" b="1" dirty="0" err="1"/>
              <a:t>Sobiboru</a:t>
            </a:r>
            <a:endParaRPr lang="cs-CZ" altLang="sk-SK" sz="2400" b="1" dirty="0"/>
          </a:p>
        </p:txBody>
      </p:sp>
      <p:sp>
        <p:nvSpPr>
          <p:cNvPr id="26630" name="AutoShape 9"/>
          <p:cNvSpPr>
            <a:spLocks noChangeArrowheads="1"/>
          </p:cNvSpPr>
          <p:nvPr/>
        </p:nvSpPr>
        <p:spPr bwMode="auto">
          <a:xfrm>
            <a:off x="1161708" y="463550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b="1" dirty="0" smtClean="0">
                <a:solidFill>
                  <a:srgbClr val="000000"/>
                </a:solidFill>
              </a:rPr>
              <a:t> 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5655238" y="3141664"/>
            <a:ext cx="3549819" cy="2052637"/>
            <a:chOff x="3061" y="1979"/>
            <a:chExt cx="2524" cy="1293"/>
          </a:xfrm>
        </p:grpSpPr>
        <p:sp>
          <p:nvSpPr>
            <p:cNvPr id="27655" name="Text Box 8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2000" b="1">
                  <a:solidFill>
                    <a:srgbClr val="000000"/>
                  </a:solidFill>
                  <a:latin typeface="Palatino Linotype" pitchFamily="18" charset="0"/>
                </a:rPr>
                <a:t>SPRÁVNĚ:  C) </a:t>
              </a:r>
              <a:r>
                <a:rPr lang="sk-SK" altLang="sk-SK" sz="2000" b="1">
                  <a:solidFill>
                    <a:srgbClr val="000000"/>
                  </a:solidFill>
                </a:rPr>
                <a:t>Sobiboru</a:t>
              </a:r>
              <a:endParaRPr lang="cs-CZ" altLang="sk-SK" sz="2000" b="1">
                <a:solidFill>
                  <a:srgbClr val="000000"/>
                </a:solidFill>
              </a:endParaRPr>
            </a:p>
          </p:txBody>
        </p:sp>
        <p:grpSp>
          <p:nvGrpSpPr>
            <p:cNvPr id="27656" name="Group 10"/>
            <p:cNvGrpSpPr>
              <a:grpSpLocks/>
            </p:cNvGrpSpPr>
            <p:nvPr/>
          </p:nvGrpSpPr>
          <p:grpSpPr bwMode="auto">
            <a:xfrm>
              <a:off x="3107" y="1979"/>
              <a:ext cx="2026" cy="756"/>
              <a:chOff x="3107" y="1979"/>
              <a:chExt cx="2026" cy="756"/>
            </a:xfrm>
          </p:grpSpPr>
          <p:sp>
            <p:nvSpPr>
              <p:cNvPr id="27657" name="Text Box 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sk-SK" sz="2400" b="1">
                    <a:solidFill>
                      <a:srgbClr val="008000"/>
                    </a:solidFill>
                    <a:latin typeface="Palatino Linotype" pitchFamily="18" charset="0"/>
                  </a:rPr>
                  <a:t>ŠPATNĚ!</a:t>
                </a:r>
                <a:r>
                  <a:rPr lang="cs-CZ" altLang="sk-SK" sz="2400" b="1">
                    <a:solidFill>
                      <a:srgbClr val="003300"/>
                    </a:solidFill>
                    <a:latin typeface="Palatino Linotype" pitchFamily="18" charset="0"/>
                  </a:rPr>
                  <a:t>	</a:t>
                </a:r>
                <a:endParaRPr lang="cs-CZ" altLang="sk-SK" sz="6600" b="1">
                  <a:solidFill>
                    <a:srgbClr val="003300"/>
                  </a:solidFill>
                  <a:latin typeface="Palatino Linotype" pitchFamily="18" charset="0"/>
                  <a:sym typeface="Wingdings" pitchFamily="2" charset="2"/>
                </a:endParaRPr>
              </a:p>
            </p:txBody>
          </p:sp>
          <p:sp>
            <p:nvSpPr>
              <p:cNvPr id="27658" name="Rectangle 9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75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altLang="sk-SK" sz="7200" b="1">
                    <a:solidFill>
                      <a:srgbClr val="008000"/>
                    </a:solidFill>
                    <a:latin typeface="Palatino Linotype" pitchFamily="18" charset="0"/>
                    <a:sym typeface="Wingdings" pitchFamily="2" charset="2"/>
                  </a:rPr>
                  <a:t></a:t>
                </a:r>
              </a:p>
            </p:txBody>
          </p:sp>
        </p:grpSp>
      </p:grpSp>
      <p:sp>
        <p:nvSpPr>
          <p:cNvPr id="27651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805189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 dirty="0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7652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A)</a:t>
            </a:r>
            <a:r>
              <a:rPr lang="cs-CZ" altLang="sk-SK" sz="2400" b="1">
                <a:solidFill>
                  <a:srgbClr val="000000"/>
                </a:solidFill>
              </a:rPr>
              <a:t> Ausch</a:t>
            </a:r>
            <a:r>
              <a:rPr lang="sk-SK" altLang="sk-SK" sz="2400" b="1">
                <a:solidFill>
                  <a:srgbClr val="000000"/>
                </a:solidFill>
              </a:rPr>
              <a:t>witzu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sp>
        <p:nvSpPr>
          <p:cNvPr id="27653" name="AutoShape 18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7654" name="AutoShape 1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4. </a:t>
            </a:r>
            <a:r>
              <a:rPr lang="cs-CZ" altLang="sk-SK" sz="3200" b="1" dirty="0" err="1">
                <a:solidFill>
                  <a:srgbClr val="800000"/>
                </a:solidFill>
              </a:rPr>
              <a:t>Väčšina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žido</a:t>
            </a:r>
            <a:r>
              <a:rPr lang="sk-SK" altLang="sk-SK" sz="3200" b="1" dirty="0">
                <a:solidFill>
                  <a:srgbClr val="800000"/>
                </a:solidFill>
              </a:rPr>
              <a:t>v boli deportovaní do ........ , kde pravdepodobne umreli.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8674" name="AutoShape 5"/>
          <p:cNvSpPr>
            <a:spLocks noChangeArrowheads="1"/>
          </p:cNvSpPr>
          <p:nvPr/>
        </p:nvSpPr>
        <p:spPr bwMode="auto">
          <a:xfrm>
            <a:off x="5591949" y="2133600"/>
            <a:ext cx="357232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B)</a:t>
            </a:r>
            <a:r>
              <a:rPr lang="cs-CZ" altLang="sk-SK" sz="2400" b="1">
                <a:solidFill>
                  <a:srgbClr val="000000"/>
                </a:solidFill>
              </a:rPr>
              <a:t> Osvienčim</a:t>
            </a:r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.</a:t>
            </a:r>
            <a:endParaRPr lang="cs-CZ" altLang="sk-SK" sz="2200" b="1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28675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21672" y="5734051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 dirty="0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grpSp>
        <p:nvGrpSpPr>
          <p:cNvPr id="28676" name="Group 23"/>
          <p:cNvGrpSpPr>
            <a:grpSpLocks/>
          </p:cNvGrpSpPr>
          <p:nvPr/>
        </p:nvGrpSpPr>
        <p:grpSpPr bwMode="auto">
          <a:xfrm>
            <a:off x="5655238" y="3141664"/>
            <a:ext cx="3549819" cy="2052637"/>
            <a:chOff x="3061" y="1979"/>
            <a:chExt cx="2524" cy="1293"/>
          </a:xfrm>
        </p:grpSpPr>
        <p:sp>
          <p:nvSpPr>
            <p:cNvPr id="28679" name="Text Box 24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2000" b="1">
                  <a:solidFill>
                    <a:srgbClr val="000000"/>
                  </a:solidFill>
                  <a:latin typeface="Palatino Linotype" pitchFamily="18" charset="0"/>
                </a:rPr>
                <a:t>SPRÁVNĚ:  C)</a:t>
              </a:r>
              <a:r>
                <a:rPr lang="cs-CZ" altLang="sk-SK" sz="2000" b="1">
                  <a:solidFill>
                    <a:srgbClr val="000000"/>
                  </a:solidFill>
                </a:rPr>
                <a:t> Sobi</a:t>
              </a:r>
              <a:r>
                <a:rPr lang="sk-SK" altLang="sk-SK" sz="2000" b="1">
                  <a:solidFill>
                    <a:srgbClr val="000000"/>
                  </a:solidFill>
                </a:rPr>
                <a:t>boru</a:t>
              </a:r>
              <a:endParaRPr lang="cs-CZ" altLang="sk-SK" sz="2000" b="1">
                <a:solidFill>
                  <a:srgbClr val="000000"/>
                </a:solidFill>
              </a:endParaRPr>
            </a:p>
          </p:txBody>
        </p:sp>
        <p:grpSp>
          <p:nvGrpSpPr>
            <p:cNvPr id="28680" name="Group 25"/>
            <p:cNvGrpSpPr>
              <a:grpSpLocks/>
            </p:cNvGrpSpPr>
            <p:nvPr/>
          </p:nvGrpSpPr>
          <p:grpSpPr bwMode="auto">
            <a:xfrm>
              <a:off x="3107" y="1979"/>
              <a:ext cx="2026" cy="756"/>
              <a:chOff x="3107" y="1979"/>
              <a:chExt cx="2026" cy="756"/>
            </a:xfrm>
          </p:grpSpPr>
          <p:sp>
            <p:nvSpPr>
              <p:cNvPr id="28681" name="Text Box 2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altLang="sk-SK" sz="2400" b="1">
                    <a:solidFill>
                      <a:srgbClr val="008000"/>
                    </a:solidFill>
                    <a:latin typeface="Palatino Linotype" pitchFamily="18" charset="0"/>
                  </a:rPr>
                  <a:t>ŠPATNĚ!</a:t>
                </a:r>
                <a:r>
                  <a:rPr lang="cs-CZ" altLang="sk-SK" sz="2400" b="1">
                    <a:solidFill>
                      <a:srgbClr val="003300"/>
                    </a:solidFill>
                    <a:latin typeface="Palatino Linotype" pitchFamily="18" charset="0"/>
                  </a:rPr>
                  <a:t>	</a:t>
                </a:r>
                <a:endParaRPr lang="cs-CZ" altLang="sk-SK" sz="6600" b="1">
                  <a:solidFill>
                    <a:srgbClr val="003300"/>
                  </a:solidFill>
                  <a:latin typeface="Palatino Linotype" pitchFamily="18" charset="0"/>
                  <a:sym typeface="Wingdings" pitchFamily="2" charset="2"/>
                </a:endParaRPr>
              </a:p>
            </p:txBody>
          </p:sp>
          <p:sp>
            <p:nvSpPr>
              <p:cNvPr id="28682" name="Rectangle 27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75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altLang="sk-SK" sz="7200" b="1">
                    <a:solidFill>
                      <a:srgbClr val="008000"/>
                    </a:solidFill>
                    <a:latin typeface="Palatino Linotype" pitchFamily="18" charset="0"/>
                    <a:sym typeface="Wingdings" pitchFamily="2" charset="2"/>
                  </a:rPr>
                  <a:t></a:t>
                </a:r>
              </a:p>
            </p:txBody>
          </p:sp>
        </p:grpSp>
      </p:grpSp>
      <p:sp>
        <p:nvSpPr>
          <p:cNvPr id="28677" name="AutoShape 28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8678" name="AutoShape 2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4. </a:t>
            </a:r>
            <a:r>
              <a:rPr lang="cs-CZ" altLang="sk-SK" sz="3200" b="1" dirty="0" err="1">
                <a:solidFill>
                  <a:srgbClr val="800000"/>
                </a:solidFill>
              </a:rPr>
              <a:t>Väčšina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žido</a:t>
            </a:r>
            <a:r>
              <a:rPr lang="sk-SK" altLang="sk-SK" sz="3200" b="1" dirty="0">
                <a:solidFill>
                  <a:srgbClr val="800000"/>
                </a:solidFill>
              </a:rPr>
              <a:t>v boli deportovaní do ........ , kde pravdepodobne umreli.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66139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30240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4.Prvá židovská </a:t>
            </a:r>
            <a:r>
              <a:rPr lang="cs-CZ" altLang="sk-SK" sz="3200" baseline="0" dirty="0">
                <a:solidFill>
                  <a:srgbClr val="800000"/>
                </a:solidFill>
              </a:rPr>
              <a:t>náboženská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800000"/>
                </a:solidFill>
              </a:rPr>
              <a:t>organizácia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ZH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nazývala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54614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UZZNO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54614" y="3377179"/>
            <a:ext cx="5646736" cy="699944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Židovské náboženské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spoločenstvo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54614" y="46517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C)JEŠURUN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88978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9698" name="AutoShape 5"/>
          <p:cNvSpPr>
            <a:spLocks noChangeArrowheads="1"/>
          </p:cNvSpPr>
          <p:nvPr/>
        </p:nvSpPr>
        <p:spPr bwMode="auto">
          <a:xfrm>
            <a:off x="5750876" y="2133600"/>
            <a:ext cx="3541380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C) Sobiboru </a:t>
            </a:r>
          </a:p>
        </p:txBody>
      </p:sp>
      <p:grpSp>
        <p:nvGrpSpPr>
          <p:cNvPr id="29699" name="Group 9"/>
          <p:cNvGrpSpPr>
            <a:grpSpLocks/>
          </p:cNvGrpSpPr>
          <p:nvPr/>
        </p:nvGrpSpPr>
        <p:grpSpPr bwMode="auto">
          <a:xfrm>
            <a:off x="5783223" y="3284538"/>
            <a:ext cx="3042100" cy="1200149"/>
            <a:chOff x="3424" y="2069"/>
            <a:chExt cx="2163" cy="756"/>
          </a:xfrm>
        </p:grpSpPr>
        <p:sp>
          <p:nvSpPr>
            <p:cNvPr id="29703" name="Text Box 10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2800" b="1">
                  <a:solidFill>
                    <a:srgbClr val="800000"/>
                  </a:solidFill>
                  <a:latin typeface="Palatino Linotype" pitchFamily="18" charset="0"/>
                </a:rPr>
                <a:t>SPRÁVNĚ!</a:t>
              </a:r>
              <a:endParaRPr lang="cs-CZ" altLang="sk-SK" sz="3600" b="1">
                <a:solidFill>
                  <a:srgbClr val="800000"/>
                </a:solidFill>
                <a:latin typeface="Palatino Linotype" pitchFamily="18" charset="0"/>
                <a:sym typeface="Wingdings" pitchFamily="2" charset="2"/>
              </a:endParaRPr>
            </a:p>
          </p:txBody>
        </p:sp>
        <p:sp>
          <p:nvSpPr>
            <p:cNvPr id="29704" name="Rectangle 11"/>
            <p:cNvSpPr>
              <a:spLocks noChangeArrowheads="1"/>
            </p:cNvSpPr>
            <p:nvPr/>
          </p:nvSpPr>
          <p:spPr bwMode="auto">
            <a:xfrm>
              <a:off x="5012" y="2069"/>
              <a:ext cx="57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7200" b="1">
                  <a:solidFill>
                    <a:srgbClr val="800000"/>
                  </a:solidFill>
                  <a:latin typeface="Palatino Linotype" pitchFamily="18" charset="0"/>
                  <a:sym typeface="Wingdings" pitchFamily="2" charset="2"/>
                </a:rPr>
                <a:t></a:t>
              </a:r>
            </a:p>
          </p:txBody>
        </p:sp>
      </p:grpSp>
      <p:sp>
        <p:nvSpPr>
          <p:cNvPr id="29700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8" y="5661248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1400" b="1">
                <a:solidFill>
                  <a:srgbClr val="000000"/>
                </a:solidFill>
                <a:latin typeface="Palatino Linotype" pitchFamily="18" charset="0"/>
              </a:rPr>
              <a:t>další otázka</a:t>
            </a:r>
          </a:p>
        </p:txBody>
      </p:sp>
      <p:sp>
        <p:nvSpPr>
          <p:cNvPr id="29701" name="AutoShape 19"/>
          <p:cNvSpPr>
            <a:spLocks noChangeArrowheads="1"/>
          </p:cNvSpPr>
          <p:nvPr/>
        </p:nvSpPr>
        <p:spPr bwMode="auto">
          <a:xfrm>
            <a:off x="150909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9702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4. </a:t>
            </a:r>
            <a:r>
              <a:rPr lang="cs-CZ" altLang="sk-SK" sz="3200" b="1" dirty="0" err="1">
                <a:solidFill>
                  <a:srgbClr val="800000"/>
                </a:solidFill>
              </a:rPr>
              <a:t>Väčšina</a:t>
            </a:r>
            <a:r>
              <a:rPr lang="cs-CZ" altLang="sk-SK" sz="3200" b="1" dirty="0">
                <a:solidFill>
                  <a:srgbClr val="800000"/>
                </a:solidFill>
              </a:rPr>
              <a:t> </a:t>
            </a:r>
            <a:r>
              <a:rPr lang="cs-CZ" altLang="sk-SK" sz="3200" b="1" dirty="0" err="1">
                <a:solidFill>
                  <a:srgbClr val="800000"/>
                </a:solidFill>
              </a:rPr>
              <a:t>žido</a:t>
            </a:r>
            <a:r>
              <a:rPr lang="sk-SK" altLang="sk-SK" sz="3200" b="1" dirty="0">
                <a:solidFill>
                  <a:srgbClr val="800000"/>
                </a:solidFill>
              </a:rPr>
              <a:t>v boli deportovaní do ........ , kde pravdepodobne umreli.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072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  <a:latin typeface="Palatino Linotype" pitchFamily="18" charset="0"/>
              </a:rPr>
              <a:t>A)</a:t>
            </a:r>
            <a:r>
              <a:rPr lang="cs-CZ" altLang="sk-SK" sz="2400" b="1" dirty="0">
                <a:solidFill>
                  <a:srgbClr val="000000"/>
                </a:solidFill>
              </a:rPr>
              <a:t> Zvolen</a:t>
            </a:r>
          </a:p>
        </p:txBody>
      </p:sp>
      <p:sp>
        <p:nvSpPr>
          <p:cNvPr id="30723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89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 dirty="0">
                <a:solidFill>
                  <a:srgbClr val="000000"/>
                </a:solidFill>
              </a:rPr>
              <a:t>B) </a:t>
            </a:r>
            <a:r>
              <a:rPr lang="cs-CZ" altLang="sk-SK" sz="2400" b="1" dirty="0" err="1">
                <a:solidFill>
                  <a:srgbClr val="000000"/>
                </a:solidFill>
              </a:rPr>
              <a:t>Ban</a:t>
            </a:r>
            <a:r>
              <a:rPr lang="sk-SK" altLang="sk-SK" sz="2400" b="1" dirty="0" err="1">
                <a:solidFill>
                  <a:srgbClr val="000000"/>
                </a:solidFill>
              </a:rPr>
              <a:t>ská</a:t>
            </a:r>
            <a:r>
              <a:rPr lang="sk-SK" altLang="sk-SK" sz="2400" b="1" dirty="0">
                <a:solidFill>
                  <a:srgbClr val="000000"/>
                </a:solidFill>
              </a:rPr>
              <a:t> Bystrica</a:t>
            </a:r>
            <a:endParaRPr lang="cs-CZ" altLang="sk-SK" sz="2400" b="1" dirty="0">
              <a:solidFill>
                <a:srgbClr val="000000"/>
              </a:solidFill>
            </a:endParaRPr>
          </a:p>
        </p:txBody>
      </p:sp>
      <p:sp>
        <p:nvSpPr>
          <p:cNvPr id="30724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28660" y="46863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C) Kováčová</a:t>
            </a:r>
          </a:p>
        </p:txBody>
      </p:sp>
      <p:sp>
        <p:nvSpPr>
          <p:cNvPr id="30725" name="AutoShape 11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30726" name="AutoShape 12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5. </a:t>
            </a:r>
            <a:r>
              <a:rPr lang="cs-CZ" altLang="sk-SK" sz="3200" b="1" dirty="0">
                <a:solidFill>
                  <a:srgbClr val="800000"/>
                </a:solidFill>
              </a:rPr>
              <a:t>V </a:t>
            </a:r>
            <a:r>
              <a:rPr lang="cs-CZ" altLang="sk-SK" sz="3200" b="1" dirty="0" err="1">
                <a:solidFill>
                  <a:srgbClr val="800000"/>
                </a:solidFill>
              </a:rPr>
              <a:t>ktor</a:t>
            </a:r>
            <a:r>
              <a:rPr lang="sk-SK" altLang="sk-SK" sz="3200" b="1" dirty="0" err="1">
                <a:solidFill>
                  <a:srgbClr val="800000"/>
                </a:solidFill>
              </a:rPr>
              <a:t>om</a:t>
            </a:r>
            <a:r>
              <a:rPr lang="sk-SK" altLang="sk-SK" sz="3200" b="1" dirty="0">
                <a:solidFill>
                  <a:srgbClr val="800000"/>
                </a:solidFill>
              </a:rPr>
              <a:t> meste mali zakázané sa usadiť židia do roku 1859? </a:t>
            </a:r>
            <a:endParaRPr lang="cs-CZ" altLang="sk-SK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5783223" y="3429000"/>
            <a:ext cx="17861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3300"/>
                </a:solidFill>
                <a:latin typeface="Palatino Linotype" pitchFamily="18" charset="0"/>
              </a:rPr>
              <a:t>	</a:t>
            </a:r>
            <a:endParaRPr lang="cs-CZ" altLang="sk-SK" sz="6600" b="1">
              <a:solidFill>
                <a:srgbClr val="0033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5655238" y="4797426"/>
            <a:ext cx="3549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>
                <a:solidFill>
                  <a:srgbClr val="000000"/>
                </a:solidFill>
                <a:latin typeface="Palatino Linotype" pitchFamily="18" charset="0"/>
              </a:rPr>
              <a:t>SPRÁVNĚ:  B)</a:t>
            </a:r>
            <a:r>
              <a:rPr lang="cs-CZ" altLang="sk-SK" sz="2000" b="1">
                <a:solidFill>
                  <a:srgbClr val="000000"/>
                </a:solidFill>
              </a:rPr>
              <a:t> Banská Bystrica</a:t>
            </a:r>
          </a:p>
        </p:txBody>
      </p:sp>
      <p:sp>
        <p:nvSpPr>
          <p:cNvPr id="31749" name="Rectangle 13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31750" name="AutoShape 15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5. </a:t>
            </a:r>
            <a:r>
              <a:rPr lang="cs-CZ" altLang="sk-SK" sz="3200" b="1" dirty="0">
                <a:solidFill>
                  <a:srgbClr val="800000"/>
                </a:solidFill>
              </a:rPr>
              <a:t>V </a:t>
            </a:r>
            <a:r>
              <a:rPr lang="cs-CZ" altLang="sk-SK" sz="3200" b="1" dirty="0" err="1">
                <a:solidFill>
                  <a:srgbClr val="800000"/>
                </a:solidFill>
              </a:rPr>
              <a:t>ktor</a:t>
            </a:r>
            <a:r>
              <a:rPr lang="sk-SK" altLang="sk-SK" sz="3200" b="1" dirty="0" err="1">
                <a:solidFill>
                  <a:srgbClr val="800000"/>
                </a:solidFill>
              </a:rPr>
              <a:t>om</a:t>
            </a:r>
            <a:r>
              <a:rPr lang="sk-SK" altLang="sk-SK" sz="3200" b="1" dirty="0">
                <a:solidFill>
                  <a:srgbClr val="800000"/>
                </a:solidFill>
              </a:rPr>
              <a:t> meste mali zakázané sa usadiť židia do roku 1859?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  <p:sp>
        <p:nvSpPr>
          <p:cNvPr id="31751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A)</a:t>
            </a:r>
            <a:r>
              <a:rPr lang="cs-CZ" altLang="sk-SK" sz="2400" b="1">
                <a:solidFill>
                  <a:srgbClr val="000000"/>
                </a:solidFill>
              </a:rPr>
              <a:t> Zvolen </a:t>
            </a:r>
          </a:p>
        </p:txBody>
      </p:sp>
      <p:sp>
        <p:nvSpPr>
          <p:cNvPr id="31752" name="AutoShape 17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2" name="Tlačidlo akcie: Domov 1">
            <a:hlinkClick r:id="rId3" action="ppaction://hlinksldjump" highlightClick="1"/>
          </p:cNvPr>
          <p:cNvSpPr/>
          <p:nvPr/>
        </p:nvSpPr>
        <p:spPr>
          <a:xfrm>
            <a:off x="9649147" y="5877272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71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  <a:endParaRPr lang="cs-CZ" altLang="sk-SK" sz="3200" b="1">
              <a:solidFill>
                <a:srgbClr val="000000"/>
              </a:solidFill>
              <a:latin typeface="Palatino Linotype" pitchFamily="18" charset="0"/>
            </a:endParaRPr>
          </a:p>
        </p:txBody>
      </p:sp>
      <p:sp>
        <p:nvSpPr>
          <p:cNvPr id="32770" name="AutoShape 5"/>
          <p:cNvSpPr>
            <a:spLocks noChangeArrowheads="1"/>
          </p:cNvSpPr>
          <p:nvPr/>
        </p:nvSpPr>
        <p:spPr bwMode="auto">
          <a:xfrm>
            <a:off x="5418959" y="2133600"/>
            <a:ext cx="3572321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B) Bansk</a:t>
            </a:r>
            <a:r>
              <a:rPr lang="sk-SK" altLang="sk-SK" sz="2400" b="1">
                <a:solidFill>
                  <a:srgbClr val="000000"/>
                </a:solidFill>
              </a:rPr>
              <a:t>á Bystrica</a:t>
            </a:r>
            <a:endParaRPr lang="cs-CZ" altLang="sk-SK" sz="2400" b="1">
              <a:solidFill>
                <a:srgbClr val="000000"/>
              </a:solidFill>
            </a:endParaRPr>
          </a:p>
        </p:txBody>
      </p:sp>
      <p:grpSp>
        <p:nvGrpSpPr>
          <p:cNvPr id="32771" name="Group 10"/>
          <p:cNvGrpSpPr>
            <a:grpSpLocks/>
          </p:cNvGrpSpPr>
          <p:nvPr/>
        </p:nvGrpSpPr>
        <p:grpSpPr bwMode="auto">
          <a:xfrm>
            <a:off x="5847918" y="3284538"/>
            <a:ext cx="3042100" cy="1200149"/>
            <a:chOff x="3424" y="2069"/>
            <a:chExt cx="2163" cy="756"/>
          </a:xfrm>
        </p:grpSpPr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2800" b="1">
                  <a:solidFill>
                    <a:srgbClr val="800000"/>
                  </a:solidFill>
                  <a:latin typeface="Palatino Linotype" pitchFamily="18" charset="0"/>
                </a:rPr>
                <a:t>SPRÁVNĚ!</a:t>
              </a:r>
              <a:endParaRPr lang="cs-CZ" altLang="sk-SK" sz="3600" b="1">
                <a:solidFill>
                  <a:srgbClr val="800000"/>
                </a:solidFill>
                <a:latin typeface="Palatino Linotype" pitchFamily="18" charset="0"/>
                <a:sym typeface="Wingdings" pitchFamily="2" charset="2"/>
              </a:endParaRPr>
            </a:p>
          </p:txBody>
        </p:sp>
        <p:sp>
          <p:nvSpPr>
            <p:cNvPr id="3277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7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sk-SK" sz="7200" b="1">
                  <a:solidFill>
                    <a:srgbClr val="800000"/>
                  </a:solidFill>
                  <a:latin typeface="Palatino Linotype" pitchFamily="18" charset="0"/>
                  <a:sym typeface="Wingdings" pitchFamily="2" charset="2"/>
                </a:rPr>
                <a:t></a:t>
              </a:r>
            </a:p>
          </p:txBody>
        </p:sp>
      </p:grpSp>
      <p:sp>
        <p:nvSpPr>
          <p:cNvPr id="32773" name="AutoShape 16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>
                <a:solidFill>
                  <a:srgbClr val="000000"/>
                </a:solidFill>
              </a:rPr>
              <a:t>židovskej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32774" name="AutoShape 17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5</a:t>
            </a:r>
            <a:r>
              <a:rPr lang="cs-CZ" altLang="sk-SK" sz="3200" b="1" dirty="0" smtClean="0">
                <a:solidFill>
                  <a:srgbClr val="800000"/>
                </a:solidFill>
                <a:latin typeface="Palatino Linotype" pitchFamily="18" charset="0"/>
              </a:rPr>
              <a:t>.</a:t>
            </a:r>
            <a:r>
              <a:rPr lang="cs-CZ" altLang="sk-SK" sz="3200" b="1" dirty="0">
                <a:solidFill>
                  <a:srgbClr val="800000"/>
                </a:solidFill>
              </a:rPr>
              <a:t> V </a:t>
            </a:r>
            <a:r>
              <a:rPr lang="cs-CZ" altLang="sk-SK" sz="3200" b="1" dirty="0" err="1">
                <a:solidFill>
                  <a:srgbClr val="800000"/>
                </a:solidFill>
              </a:rPr>
              <a:t>ktor</a:t>
            </a:r>
            <a:r>
              <a:rPr lang="sk-SK" altLang="sk-SK" sz="3200" b="1" dirty="0" err="1">
                <a:solidFill>
                  <a:srgbClr val="800000"/>
                </a:solidFill>
              </a:rPr>
              <a:t>om</a:t>
            </a:r>
            <a:r>
              <a:rPr lang="sk-SK" altLang="sk-SK" sz="3200" b="1" dirty="0">
                <a:solidFill>
                  <a:srgbClr val="800000"/>
                </a:solidFill>
              </a:rPr>
              <a:t> meste mali zakázané sa usadiť židia do roku 1859?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  <a:latin typeface="Palatino Linotype" pitchFamily="18" charset="0"/>
            </a:endParaRPr>
          </a:p>
        </p:txBody>
      </p:sp>
      <p:sp>
        <p:nvSpPr>
          <p:cNvPr id="2" name="Tlačidlo akcie: Domov 1">
            <a:hlinkClick r:id="rId2" action="ppaction://hlinksldjump" highlightClick="1"/>
          </p:cNvPr>
          <p:cNvSpPr/>
          <p:nvPr/>
        </p:nvSpPr>
        <p:spPr>
          <a:xfrm>
            <a:off x="9433123" y="5733256"/>
            <a:ext cx="504056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97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sz="32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3794" name="AutoShape 5"/>
          <p:cNvSpPr>
            <a:spLocks noChangeArrowheads="1"/>
          </p:cNvSpPr>
          <p:nvPr/>
        </p:nvSpPr>
        <p:spPr bwMode="auto">
          <a:xfrm>
            <a:off x="5549756" y="2159000"/>
            <a:ext cx="3700307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altLang="sk-SK" sz="2400" b="1">
                <a:solidFill>
                  <a:srgbClr val="000000"/>
                </a:solidFill>
              </a:rPr>
              <a:t>C) Kováčová</a:t>
            </a: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5719934" y="3429001"/>
            <a:ext cx="1658176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rgbClr val="008000"/>
                </a:solidFill>
                <a:latin typeface="Palatino Linotype" pitchFamily="18" charset="0"/>
              </a:rPr>
              <a:t>ŠPATNĚ!</a:t>
            </a:r>
            <a:r>
              <a:rPr lang="cs-CZ" altLang="sk-SK" sz="2400" b="1">
                <a:solidFill>
                  <a:srgbClr val="000000"/>
                </a:solidFill>
                <a:latin typeface="Palatino Linotype" pitchFamily="18" charset="0"/>
              </a:rPr>
              <a:t>	</a:t>
            </a:r>
            <a:endParaRPr lang="cs-CZ" altLang="sk-SK" sz="7200" b="1">
              <a:solidFill>
                <a:srgbClr val="000000"/>
              </a:solidFill>
              <a:latin typeface="Palatino Linotype" pitchFamily="18" charset="0"/>
              <a:sym typeface="Wingdings" pitchFamily="2" charset="2"/>
            </a:endParaRP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7760658" y="3141664"/>
            <a:ext cx="80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sk-SK" sz="7200" b="1">
                <a:solidFill>
                  <a:srgbClr val="008000"/>
                </a:solidFill>
                <a:latin typeface="Palatino Linotype" pitchFamily="18" charset="0"/>
                <a:sym typeface="Wingdings" pitchFamily="2" charset="2"/>
              </a:rPr>
              <a:t></a:t>
            </a:r>
          </a:p>
        </p:txBody>
      </p: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5655238" y="4797426"/>
            <a:ext cx="35498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000" b="1">
                <a:solidFill>
                  <a:srgbClr val="000000"/>
                </a:solidFill>
                <a:latin typeface="Palatino Linotype" pitchFamily="18" charset="0"/>
              </a:rPr>
              <a:t>SPRÁVNĚ:  B)</a:t>
            </a:r>
            <a:r>
              <a:rPr lang="cs-CZ" altLang="sk-SK" sz="2000" b="1">
                <a:solidFill>
                  <a:srgbClr val="000000"/>
                </a:solidFill>
              </a:rPr>
              <a:t> Banská Bystrica</a:t>
            </a:r>
          </a:p>
        </p:txBody>
      </p:sp>
      <p:sp>
        <p:nvSpPr>
          <p:cNvPr id="33799" name="AutoShape 15"/>
          <p:cNvSpPr>
            <a:spLocks noChangeArrowheads="1"/>
          </p:cNvSpPr>
          <p:nvPr/>
        </p:nvSpPr>
        <p:spPr bwMode="auto">
          <a:xfrm>
            <a:off x="1572384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sk-SK" b="1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b="1" dirty="0">
                <a:solidFill>
                  <a:srgbClr val="000000"/>
                </a:solidFill>
              </a:rPr>
              <a:t>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b="1" dirty="0" smtClean="0">
                <a:solidFill>
                  <a:srgbClr val="000000"/>
                </a:solidFill>
              </a:rPr>
              <a:t> komunity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33800" name="AutoShape 16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lIns="54000" tIns="118800" rIns="54000"/>
          <a:lstStyle/>
          <a:p>
            <a:r>
              <a:rPr lang="cs-CZ" altLang="sk-SK" sz="3200" b="1" dirty="0">
                <a:solidFill>
                  <a:srgbClr val="800000"/>
                </a:solidFill>
                <a:latin typeface="Palatino Linotype" pitchFamily="18" charset="0"/>
              </a:rPr>
              <a:t>5. </a:t>
            </a:r>
            <a:r>
              <a:rPr lang="cs-CZ" altLang="sk-SK" sz="3200" b="1" dirty="0">
                <a:solidFill>
                  <a:srgbClr val="800000"/>
                </a:solidFill>
              </a:rPr>
              <a:t>V </a:t>
            </a:r>
            <a:r>
              <a:rPr lang="cs-CZ" altLang="sk-SK" sz="3200" b="1" dirty="0" err="1">
                <a:solidFill>
                  <a:srgbClr val="800000"/>
                </a:solidFill>
              </a:rPr>
              <a:t>ktor</a:t>
            </a:r>
            <a:r>
              <a:rPr lang="sk-SK" altLang="sk-SK" sz="3200" b="1" dirty="0" err="1">
                <a:solidFill>
                  <a:srgbClr val="800000"/>
                </a:solidFill>
              </a:rPr>
              <a:t>om</a:t>
            </a:r>
            <a:r>
              <a:rPr lang="sk-SK" altLang="sk-SK" sz="3200" b="1" dirty="0">
                <a:solidFill>
                  <a:srgbClr val="800000"/>
                </a:solidFill>
              </a:rPr>
              <a:t> meste mali zakázané sa usadiť židia do roku 1859? </a:t>
            </a:r>
            <a:endParaRPr lang="cs-CZ" altLang="sk-SK" sz="3200" b="1" dirty="0">
              <a:solidFill>
                <a:srgbClr val="800000"/>
              </a:solidFill>
            </a:endParaRPr>
          </a:p>
          <a:p>
            <a:endParaRPr lang="cs-CZ" altLang="sk-SK" sz="3200" b="1" dirty="0">
              <a:solidFill>
                <a:srgbClr val="800000"/>
              </a:solidFill>
            </a:endParaRPr>
          </a:p>
        </p:txBody>
      </p:sp>
      <p:sp>
        <p:nvSpPr>
          <p:cNvPr id="2" name="Tlačidlo akcie: Domov 1">
            <a:hlinkClick r:id="rId2" action="ppaction://hlinksldjump" highlightClick="1"/>
          </p:cNvPr>
          <p:cNvSpPr/>
          <p:nvPr/>
        </p:nvSpPr>
        <p:spPr>
          <a:xfrm>
            <a:off x="9361115" y="587727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5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72683" y="3141071"/>
            <a:ext cx="4006850" cy="2055813"/>
            <a:chOff x="3061" y="1979"/>
            <a:chExt cx="2524" cy="1295"/>
          </a:xfrm>
        </p:grpSpPr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C) </a:t>
              </a:r>
              <a:r>
                <a:rPr lang="cs-CZ" altLang="sk-SK" sz="2000" baseline="0" dirty="0" smtClean="0">
                  <a:solidFill>
                    <a:srgbClr val="000000"/>
                  </a:solidFill>
                </a:rPr>
                <a:t>JEŠURUN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107" y="1979"/>
              <a:ext cx="1960" cy="756"/>
              <a:chOff x="3107" y="1979"/>
              <a:chExt cx="1960" cy="756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09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8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9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UZZNO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4.Prvá židovská náboženská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>
                <a:solidFill>
                  <a:srgbClr val="800000"/>
                </a:solidFill>
              </a:rPr>
              <a:t>organizácia</a:t>
            </a:r>
            <a:r>
              <a:rPr lang="cs-CZ" altLang="sk-SK" sz="3200" baseline="0" dirty="0">
                <a:solidFill>
                  <a:srgbClr val="800000"/>
                </a:solidFill>
              </a:rPr>
              <a:t> v ZH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nazývala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245" y="2133005"/>
            <a:ext cx="564457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Židovkské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naboženské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spoločenstvo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472683" y="3141071"/>
            <a:ext cx="4006850" cy="2055813"/>
            <a:chOff x="3061" y="1979"/>
            <a:chExt cx="2524" cy="1295"/>
          </a:xfrm>
        </p:grpSpPr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</a:t>
              </a:r>
              <a:r>
                <a:rPr lang="cs-CZ" altLang="sk-SK" sz="2000" baseline="0" dirty="0" smtClean="0">
                  <a:solidFill>
                    <a:srgbClr val="000000"/>
                  </a:solidFill>
                </a:rPr>
                <a:t>C) JEŠURUN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3107" y="1979"/>
              <a:ext cx="1960" cy="756"/>
              <a:chOff x="3107" y="1979"/>
              <a:chExt cx="1960" cy="756"/>
            </a:xfrm>
          </p:grpSpPr>
          <p:sp>
            <p:nvSpPr>
              <p:cNvPr id="8" name="Text Box 2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9" name="Rectangle 27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09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auto">
          <a:xfrm>
            <a:off x="805433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4.Prvá židovská náboženská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>
                <a:solidFill>
                  <a:srgbClr val="800000"/>
                </a:solidFill>
              </a:rPr>
              <a:t>organizácia</a:t>
            </a:r>
            <a:r>
              <a:rPr lang="cs-CZ" altLang="sk-SK" sz="3200" baseline="0" dirty="0">
                <a:solidFill>
                  <a:srgbClr val="800000"/>
                </a:solidFill>
              </a:rPr>
              <a:t> v ZH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nazývala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95358" y="2133873"/>
            <a:ext cx="3997325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JEŠURUN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531868" y="3284813"/>
            <a:ext cx="3328988" cy="1200149"/>
            <a:chOff x="3424" y="2069"/>
            <a:chExt cx="2097" cy="756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4.Prvá židovská náboženská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>
                <a:solidFill>
                  <a:srgbClr val="800000"/>
                </a:solidFill>
              </a:rPr>
              <a:t>organizácia</a:t>
            </a:r>
            <a:r>
              <a:rPr lang="cs-CZ" altLang="sk-SK" sz="3200" baseline="0" dirty="0">
                <a:solidFill>
                  <a:srgbClr val="800000"/>
                </a:solidFill>
              </a:rPr>
              <a:t> v ZH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nazývala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330834"/>
              </p:ext>
            </p:extLst>
          </p:nvPr>
        </p:nvGraphicFramePr>
        <p:xfrm>
          <a:off x="792163" y="620689"/>
          <a:ext cx="9289032" cy="4392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24536"/>
                <a:gridCol w="4464496"/>
              </a:tblGrid>
              <a:tr h="2340260">
                <a:tc>
                  <a:txBody>
                    <a:bodyPr/>
                    <a:lstStyle/>
                    <a:p>
                      <a:endParaRPr lang="sk-SK" sz="4000" dirty="0" smtClean="0"/>
                    </a:p>
                    <a:p>
                      <a:r>
                        <a:rPr lang="sk-SK" sz="4000" dirty="0" smtClean="0"/>
                        <a:t>VŠEOBECNE</a:t>
                      </a:r>
                      <a:r>
                        <a:rPr lang="sk-SK" sz="4000" baseline="0" dirty="0" smtClean="0"/>
                        <a:t> 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4000" dirty="0" smtClean="0"/>
                    </a:p>
                    <a:p>
                      <a:r>
                        <a:rPr lang="sk-SK" sz="4000" dirty="0" smtClean="0"/>
                        <a:t>TÉMA</a:t>
                      </a:r>
                      <a:r>
                        <a:rPr lang="sk-SK" sz="4000" baseline="0" dirty="0" smtClean="0"/>
                        <a:t> SVET</a:t>
                      </a:r>
                    </a:p>
                  </a:txBody>
                  <a:tcPr/>
                </a:tc>
              </a:tr>
              <a:tr h="2052228">
                <a:tc>
                  <a:txBody>
                    <a:bodyPr/>
                    <a:lstStyle/>
                    <a:p>
                      <a:r>
                        <a:rPr lang="sk-SK" sz="4000" dirty="0" smtClean="0"/>
                        <a:t>TÉMA</a:t>
                      </a:r>
                      <a:r>
                        <a:rPr lang="sk-SK" sz="4000" baseline="0" dirty="0" smtClean="0"/>
                        <a:t> SLOVENSKO</a:t>
                      </a:r>
                      <a:endParaRPr lang="sk-SK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4000" dirty="0" smtClean="0"/>
                        <a:t>REGIÓN  </a:t>
                      </a:r>
                    </a:p>
                    <a:p>
                      <a:r>
                        <a:rPr lang="sk-SK" sz="4000" dirty="0" smtClean="0"/>
                        <a:t>(</a:t>
                      </a:r>
                      <a:r>
                        <a:rPr lang="sk-SK" sz="4000" baseline="0" dirty="0" smtClean="0"/>
                        <a:t>BANSKÁ BYSTRICA)</a:t>
                      </a:r>
                      <a:endParaRPr lang="sk-SK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ĺžnik 4">
            <a:hlinkClick r:id="rId2" action="ppaction://hlinksldjump"/>
          </p:cNvPr>
          <p:cNvSpPr/>
          <p:nvPr/>
        </p:nvSpPr>
        <p:spPr>
          <a:xfrm>
            <a:off x="4464571" y="908720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9098469" y="3140968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Obdĺžnik 6">
            <a:hlinkClick r:id="rId4" action="ppaction://hlinksldjump"/>
          </p:cNvPr>
          <p:cNvSpPr/>
          <p:nvPr/>
        </p:nvSpPr>
        <p:spPr>
          <a:xfrm>
            <a:off x="4478139" y="3247694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8" name="Obdĺžnik 7">
            <a:hlinkClick r:id="rId5" action="ppaction://hlinksldjump"/>
          </p:cNvPr>
          <p:cNvSpPr/>
          <p:nvPr/>
        </p:nvSpPr>
        <p:spPr>
          <a:xfrm>
            <a:off x="9109087" y="908720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Obdĺžnik 8">
            <a:hlinkClick r:id="rId6" action="ppaction://hlinksldjump"/>
          </p:cNvPr>
          <p:cNvSpPr/>
          <p:nvPr/>
        </p:nvSpPr>
        <p:spPr>
          <a:xfrm>
            <a:off x="4475189" y="1844824"/>
            <a:ext cx="78147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B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9109087" y="4084420"/>
            <a:ext cx="78147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1" name="Obdĺžnik 10">
            <a:hlinkClick r:id="rId7" action="ppaction://hlinksldjump"/>
          </p:cNvPr>
          <p:cNvSpPr/>
          <p:nvPr/>
        </p:nvSpPr>
        <p:spPr>
          <a:xfrm>
            <a:off x="4464571" y="4149080"/>
            <a:ext cx="78147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2" name="Obdĺžnik 11">
            <a:hlinkClick r:id="rId8" action="ppaction://hlinksldjump"/>
          </p:cNvPr>
          <p:cNvSpPr/>
          <p:nvPr/>
        </p:nvSpPr>
        <p:spPr>
          <a:xfrm>
            <a:off x="9109087" y="1823339"/>
            <a:ext cx="78147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55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257801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Synagóga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57801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Židovský cintorín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257801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Židovský pomník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9216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3342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5.V ZH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pod Šibeničným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vrchom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: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17148" y="3428406"/>
            <a:ext cx="2016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3300"/>
                </a:solidFill>
              </a:rPr>
              <a:t>	</a:t>
            </a:r>
            <a:endParaRPr lang="cs-CZ" altLang="sk-SK" sz="6600" baseline="0">
              <a:solidFill>
                <a:srgbClr val="0033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472683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Židovský cintorín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7849170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5.V ZH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pod Šibeničným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vrchom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: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8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Synagóga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11" name="Tlačidlo akcie: Domov 10">
            <a:hlinkClick r:id="rId3" action="ppaction://hlinksldjump" highlightClick="1"/>
          </p:cNvPr>
          <p:cNvSpPr/>
          <p:nvPr/>
        </p:nvSpPr>
        <p:spPr>
          <a:xfrm>
            <a:off x="9289107" y="5661248"/>
            <a:ext cx="647849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2923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Židovský cintorín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1816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9216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3342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5.V ZH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pod Šibeničným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vrchom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: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1" name="Tlačidlo akcie: Domov 10">
            <a:hlinkClick r:id="rId2" action="ppaction://hlinksldjump" highlightClick="1"/>
          </p:cNvPr>
          <p:cNvSpPr/>
          <p:nvPr/>
        </p:nvSpPr>
        <p:spPr>
          <a:xfrm>
            <a:off x="9251511" y="5515968"/>
            <a:ext cx="647849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57801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Židovský pomník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473700" y="3356399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777163" y="3069063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400675" y="4724823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Židovský cintorín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792164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733426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5.V ZH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pod Šibeničným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vrchom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: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2" name="Tlačidlo akcie: Domov 11">
            <a:hlinkClick r:id="rId2" action="ppaction://hlinksldjump" highlightClick="1"/>
          </p:cNvPr>
          <p:cNvSpPr/>
          <p:nvPr/>
        </p:nvSpPr>
        <p:spPr>
          <a:xfrm>
            <a:off x="9251511" y="5515968"/>
            <a:ext cx="647849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1942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B)1941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29809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1950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bol vydaný tzv. židovský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kódex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1942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B)1941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bol vydaný tzv. židovský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kódex</a:t>
            </a:r>
            <a:r>
              <a:rPr lang="cs-CZ" altLang="sk-SK" sz="3200" baseline="0" dirty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254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B)1941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62178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bol vydaný tzv. židovský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kódex</a:t>
            </a:r>
            <a:r>
              <a:rPr lang="cs-CZ" altLang="sk-SK" sz="3200" baseline="0" dirty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1950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B)1941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bol vydaný tzv. židovský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kódex</a:t>
            </a:r>
            <a:r>
              <a:rPr lang="cs-CZ" altLang="sk-SK" sz="3200" baseline="0" dirty="0">
                <a:solidFill>
                  <a:srgbClr val="80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="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3825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Do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Francúzska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73825" y="3502004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Na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Cyprus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73825" y="47958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Do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madátnej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Palestíny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008188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49451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.Kam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odišli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ČSR,keď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chuť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ďalej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Európe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zostávať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 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825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Do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Francúzska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89723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93187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93186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616699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Do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mandátnej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Palestíny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1008188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949451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2.Kam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odišli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ČSR,keď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chuť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ďalej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Európe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zostávať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b="1" dirty="0" smtClean="0"/>
              <a:t>TESTOVÉ ÚLOHY</a:t>
            </a:r>
            <a:endParaRPr lang="sk-SK" sz="7200" dirty="0"/>
          </a:p>
        </p:txBody>
      </p:sp>
      <p:sp>
        <p:nvSpPr>
          <p:cNvPr id="5" name="Obdĺžnik 4"/>
          <p:cNvSpPr/>
          <p:nvPr/>
        </p:nvSpPr>
        <p:spPr>
          <a:xfrm>
            <a:off x="1008187" y="3645028"/>
            <a:ext cx="914501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5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Dejiny židovskej komunity – forma A</a:t>
            </a:r>
            <a:endParaRPr lang="sk-SK" sz="35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Na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Cyprus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Do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mandátnej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Palestíny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 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.Kam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odišli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ČSR,keď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chuť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ďalej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Európe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zostávať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68927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Do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manatnej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Palestíny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97820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3720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.Kam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odišli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ČSR,keď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nemali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chuť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ďalej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Európe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zostávať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2936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17840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r>
              <a:rPr lang="cs-CZ" altLang="sk-SK" baseline="0" dirty="0" smtClean="0">
                <a:solidFill>
                  <a:srgbClr val="000000"/>
                </a:solidFill>
              </a:rPr>
              <a:t>	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617840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6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617840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15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15220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09346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.Od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koľkého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života museli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nosiť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Židovskú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hviezdu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85348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825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10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89723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993186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616699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Od 6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1008188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20875" y="201711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3.Od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koľkého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života museli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nosiť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Židovskú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hviezdu</a:t>
            </a:r>
            <a:endParaRPr lang="cs-CZ" altLang="sk-SK" sz="3200" baseline="0" dirty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9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59826" y="5734053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69325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29237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Od 6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18163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7163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92164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33426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3.Od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koľkého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života museli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nosiť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Židovskú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hviezdu</a:t>
            </a:r>
            <a:endParaRPr lang="cs-CZ" altLang="sk-SK" sz="3200" baseline="0" dirty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205013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15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500416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80546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213078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868839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Od 6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rokov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>
                <a:solidFill>
                  <a:srgbClr val="800000"/>
                </a:solidFill>
              </a:rPr>
              <a:t>3.Od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koľkého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roku života museli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nosiť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Židovskú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hviezdu</a:t>
            </a:r>
            <a:endParaRPr lang="cs-CZ" altLang="sk-SK" sz="3200" baseline="0" dirty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1970	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1939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29809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1942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začínali transporty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817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A)1970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617716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921178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544690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1942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začínali transporty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29809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B)1939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545708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849170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472683" y="4796831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1942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začínali transporty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254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1942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62178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začínali transporty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140" y="404664"/>
            <a:ext cx="6902035" cy="1012974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DEJINY ŽIDOVSKEJ KOMUNITY</a:t>
            </a:r>
            <a:endParaRPr lang="sk-SK" sz="3200" dirty="0"/>
          </a:p>
        </p:txBody>
      </p:sp>
      <p:sp>
        <p:nvSpPr>
          <p:cNvPr id="4" name="Obdĺžnik 3"/>
          <p:cNvSpPr/>
          <p:nvPr/>
        </p:nvSpPr>
        <p:spPr>
          <a:xfrm>
            <a:off x="8064971" y="548680"/>
            <a:ext cx="935653" cy="864096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A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212050" y="1700811"/>
            <a:ext cx="4834355" cy="3527425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bola postavená synagóga v ZH na ulici SNP?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6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15616" y="1772816"/>
            <a:ext cx="5188774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A)1890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15616" y="2996956"/>
            <a:ext cx="5188774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/>
              <a:t>B)1888</a:t>
            </a:r>
            <a:endParaRPr lang="cs-CZ" altLang="sk-SK" baseline="0" dirty="0"/>
          </a:p>
        </p:txBody>
      </p:sp>
      <p:sp>
        <p:nvSpPr>
          <p:cNvPr id="8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15616" y="4221088"/>
            <a:ext cx="5188774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1884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29809" y="20609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Židovské chrámy 	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29809" y="335798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Židovké</a:t>
            </a:r>
            <a:r>
              <a:rPr lang="cs-CZ" altLang="sk-SK" baseline="0" dirty="0" smtClean="0">
                <a:solidFill>
                  <a:srgbClr val="000000"/>
                </a:solidFill>
              </a:rPr>
              <a:t> zákony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29809" y="4651797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Židovské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štvrte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864173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05434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.Ghettá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246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cs-CZ" altLang="sk-SK" baseline="0" dirty="0" err="1" smtClean="0">
                <a:solidFill>
                  <a:srgbClr val="000000"/>
                </a:solidFill>
              </a:rPr>
              <a:t>Židovké</a:t>
            </a:r>
            <a:r>
              <a:rPr lang="cs-CZ" altLang="sk-SK" baseline="0" dirty="0" smtClean="0">
                <a:solidFill>
                  <a:srgbClr val="000000"/>
                </a:solidFill>
              </a:rPr>
              <a:t> chrámy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90170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.Ghettá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520181" y="3474127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Tlačidlo akcie: Domov 10">
            <a:hlinkClick r:id="" action="ppaction://hlinkshowjump?jump=firstslide" highlightClick="1"/>
          </p:cNvPr>
          <p:cNvSpPr/>
          <p:nvPr/>
        </p:nvSpPr>
        <p:spPr>
          <a:xfrm>
            <a:off x="9289107" y="5661248"/>
            <a:ext cx="648072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25309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113784" y="21330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B)Židovské zákony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29684" y="3428408"/>
            <a:ext cx="1871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8000"/>
                </a:solidFill>
              </a:rPr>
              <a:t>ŠPATNĚ!</a:t>
            </a:r>
            <a:r>
              <a:rPr lang="cs-CZ" altLang="sk-SK" baseline="0" dirty="0">
                <a:solidFill>
                  <a:srgbClr val="000000"/>
                </a:solidFill>
              </a:rPr>
              <a:t>	</a:t>
            </a:r>
            <a:endParaRPr lang="cs-CZ" altLang="sk-SK" sz="7200" baseline="0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33146" y="3141071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256659" y="4782763"/>
            <a:ext cx="4006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C) židovské </a:t>
            </a:r>
            <a:r>
              <a:rPr lang="cs-CZ" altLang="sk-SK" sz="2000" baseline="0" dirty="0" err="1" smtClean="0">
                <a:solidFill>
                  <a:srgbClr val="000000"/>
                </a:solidFill>
              </a:rPr>
              <a:t>štvrte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648148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589410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.Ghettá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" action="ppaction://hlinkshowjump?jump=firstslide" highlightClick="1"/>
          </p:cNvPr>
          <p:cNvSpPr/>
          <p:nvPr/>
        </p:nvSpPr>
        <p:spPr>
          <a:xfrm>
            <a:off x="9433123" y="5733256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246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Židovké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štvrte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90170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.Ghettá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endParaRPr lang="cs-CZ" altLang="sk-SK" sz="3200" baseline="0" dirty="0" smtClean="0">
              <a:solidFill>
                <a:srgbClr val="8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" action="ppaction://hlinkshowjump?jump=firstslide" highlightClick="1"/>
          </p:cNvPr>
          <p:cNvSpPr/>
          <p:nvPr/>
        </p:nvSpPr>
        <p:spPr>
          <a:xfrm>
            <a:off x="9504933" y="5661248"/>
            <a:ext cx="576262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00229" y="220486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A)1940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01817" y="342999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1935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01817" y="4723805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C)1932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936180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877442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prijaté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Norimberské zákony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41333" y="54868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01246" y="2133005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cs-CZ" altLang="sk-SK" baseline="0" dirty="0" smtClean="0">
                <a:solidFill>
                  <a:srgbClr val="000000"/>
                </a:solidFill>
              </a:rPr>
              <a:t>1940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90170" y="328394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9171" y="573345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64173" y="54868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05434" y="205998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prijaté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Norimberské zákony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520181" y="3474127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877787" y="5171013"/>
            <a:ext cx="205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SPRÁVNĚ: </a:t>
            </a:r>
            <a:r>
              <a:rPr lang="cs-CZ" altLang="sk-SK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B)1935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13341" y="476672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73254" y="2060997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1935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62178" y="3211936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1179" y="5661450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36180" y="476672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77442" y="198797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prijaté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Norimberské zákony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9551988" y="549275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311900" y="2133600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 ) 1932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600826" y="3284540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59826" y="5734053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1774827" y="549275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716089" y="2060575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1.Kedy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boli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prijaté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Norimberské zákony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430836" y="3474722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788442" y="5171608"/>
            <a:ext cx="205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SPRÁVNĚ: </a:t>
            </a:r>
            <a:r>
              <a:rPr lang="cs-CZ" altLang="sk-SK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B)1935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62068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3" y="2153431"/>
            <a:ext cx="5951537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Noc,keď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ukradli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a pod.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73868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Proti židovský program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8174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Deň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62068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13198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2.Kryštáľová noc je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označenie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…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30150" y="621556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864980" y="2224639"/>
            <a:ext cx="5936370" cy="628943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UcParenR"/>
            </a:pPr>
            <a:r>
              <a:rPr lang="cs-CZ" altLang="sk-SK" baseline="0" dirty="0" smtClean="0">
                <a:solidFill>
                  <a:srgbClr val="000000"/>
                </a:solidFill>
              </a:rPr>
              <a:t>Noc,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keď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ukradli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apod.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78988" y="3356820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37988" y="5806334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552989" y="621556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94251" y="2132856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2.Kryštáľová noc je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označenie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…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208999" y="354700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566605" y="5243889"/>
            <a:ext cx="417922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SPRÁVNĚ: </a:t>
            </a:r>
            <a:r>
              <a:rPr lang="cs-CZ" altLang="sk-SK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B) Protižidovský program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483882" y="476672"/>
            <a:ext cx="1020128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11560" y="3356397"/>
            <a:ext cx="23815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3300"/>
                </a:solidFill>
              </a:rPr>
              <a:t>	</a:t>
            </a:r>
            <a:endParaRPr lang="cs-CZ" altLang="sk-SK" sz="6600" baseline="0">
              <a:solidFill>
                <a:srgbClr val="003300"/>
              </a:solidFill>
              <a:sym typeface="Wingdings" panose="05000000000000000000" pitchFamily="2" charset="2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740913" y="4724823"/>
            <a:ext cx="4733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1888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8548138" y="30690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8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48141" y="5661452"/>
            <a:ext cx="1871484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  <a:hlinkClick r:id="rId2" action="ppaction://hlinksldjump"/>
              </a:rPr>
              <a:t>další</a:t>
            </a:r>
            <a:r>
              <a:rPr lang="cs-CZ" altLang="sk-SK" sz="1400" baseline="0" dirty="0">
                <a:solidFill>
                  <a:srgbClr val="000000"/>
                </a:solidFill>
              </a:rPr>
              <a:t> otázka</a:t>
            </a:r>
          </a:p>
        </p:txBody>
      </p:sp>
      <p:sp>
        <p:nvSpPr>
          <p:cNvPr id="9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40915" y="2060997"/>
            <a:ext cx="4764970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A)1890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297111" y="476672"/>
            <a:ext cx="8676710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576139" y="1906895"/>
            <a:ext cx="5018127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bola postavená synagóga v ZH na ulici SNP?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1203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171951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Protižidovský program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60877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19877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634878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57614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2.Kryštáľová noc je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označenie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…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Deň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2.Kryštáľová noc je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označenie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…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8171" y="5124421"/>
            <a:ext cx="417922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SPRÁVNĚ: </a:t>
            </a:r>
            <a:r>
              <a:rPr lang="cs-CZ" altLang="sk-SK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smtClean="0">
                <a:solidFill>
                  <a:srgbClr val="000000"/>
                </a:solidFill>
              </a:rPr>
              <a:t>B) Protižidovský program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61649" y="2082291"/>
            <a:ext cx="4247053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A),,Milosrdné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zabíjanie</a:t>
            </a:r>
            <a:r>
              <a:rPr lang="cs-CZ" altLang="sk-SK" baseline="0" dirty="0" smtClean="0">
                <a:solidFill>
                  <a:srgbClr val="000000"/>
                </a:solidFill>
              </a:rPr>
              <a:t>´´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89786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Pomáhali,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ošetrovali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31990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C)Programovali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3.Čo v programe  T-4 vykonávali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lekári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psychiatri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28063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73907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A),,Milosrdné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zabíjanie</a:t>
            </a:r>
            <a:r>
              <a:rPr lang="cs-CZ" altLang="sk-SK" baseline="0" dirty="0" smtClean="0">
                <a:solidFill>
                  <a:srgbClr val="000000"/>
                </a:solidFill>
              </a:rPr>
              <a:t>´´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76900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35901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50902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3.Čo v programe  T-4 vykonávali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lekári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psychiatri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28063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30179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B)Pomáhali,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ošetrovali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76900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35901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50902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3.Čo v programe  T-4 vykonávali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lekári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psychiatri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506911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864516" y="5171881"/>
            <a:ext cx="291977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A),,Milosrdné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zabíjanie</a:t>
            </a:r>
            <a:r>
              <a:rPr lang="cs-CZ" altLang="sk-SK" b="1" dirty="0" smtClean="0">
                <a:solidFill>
                  <a:srgbClr val="000000"/>
                </a:solidFill>
              </a:rPr>
              <a:t>´´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28063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30179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C)Programovali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76900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35901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50902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3.Čo v programe  T-4 vykonávali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lekári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psychiatri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506911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864516" y="5171881"/>
            <a:ext cx="291977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A),,Milosrdné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zabíjanie</a:t>
            </a:r>
            <a:r>
              <a:rPr lang="cs-CZ" altLang="sk-SK" b="1" dirty="0" smtClean="0">
                <a:solidFill>
                  <a:srgbClr val="000000"/>
                </a:solidFill>
              </a:rPr>
              <a:t>´´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3" y="2082291"/>
            <a:ext cx="4204849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Mussolini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Franklin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Delano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Roosvelt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NSDAP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Mussolini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NSDAP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171881"/>
            <a:ext cx="108395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B)Hitler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00070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88119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48909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07909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22910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64173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NSDAP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47754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066555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Franklin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Delano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Roosvelt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1280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66231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47754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198884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4.Kto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lídrom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NSDAP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02987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099873"/>
            <a:ext cx="108395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B)Hitler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9568940" y="404664"/>
            <a:ext cx="1020128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5741587" y="1988989"/>
            <a:ext cx="4763095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B)1888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82878" y="3355827"/>
            <a:ext cx="361545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800" baseline="0">
                <a:solidFill>
                  <a:srgbClr val="800000"/>
                </a:solidFill>
              </a:rPr>
              <a:t>SPRÁVNĚ!</a:t>
            </a:r>
            <a:endParaRPr lang="cs-CZ" altLang="sk-SK" sz="3600" baseline="0">
              <a:solidFill>
                <a:srgbClr val="8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9484555" y="3139932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800000"/>
                </a:solidFill>
                <a:sym typeface="Wingdings" panose="05000000000000000000" pitchFamily="2" charset="2"/>
              </a:rPr>
              <a:t></a:t>
            </a:r>
          </a:p>
        </p:txBody>
      </p:sp>
      <p:sp>
        <p:nvSpPr>
          <p:cNvPr id="6" name="AutoShap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33199" y="5589444"/>
            <a:ext cx="1871484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382169" y="404664"/>
            <a:ext cx="8676710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312783" y="1915964"/>
            <a:ext cx="5018127" cy="345598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  <a:alpha val="39999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 1.V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bola postavená synagóga v ZH na ulici SNP?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4" y="2082291"/>
            <a:ext cx="4151262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A)Stalin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Mussolini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najznámejším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predstaviteľom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nacizmu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Nemecku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700070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502187" y="2138563"/>
            <a:ext cx="2778808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A)Stalin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48909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922910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864173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najznámejším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predstaviteľom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nacizmu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Nemecku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578919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936525" y="5171881"/>
            <a:ext cx="108395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B)Hitler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2" name="Tlačidlo akcie: Domov 11">
            <a:hlinkClick r:id="rId2" action="ppaction://hlinksldjump" highlightClick="1"/>
          </p:cNvPr>
          <p:cNvSpPr/>
          <p:nvPr/>
        </p:nvSpPr>
        <p:spPr>
          <a:xfrm>
            <a:off x="9361115" y="5805264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84047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72095" y="2133873"/>
            <a:ext cx="2792877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B)Hitler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532885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06886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48148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najznámejším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predstaviteľom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nacizmu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Nemecku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>
          <a:xfrm>
            <a:off x="9347647" y="5805264"/>
            <a:ext cx="51752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28667" y="2132858"/>
            <a:ext cx="2880320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Mussolini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5.Kto bol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najznámejším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predstaviteľom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nacizmu 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Nemecku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171881"/>
            <a:ext cx="108395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B)Hitler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2" name="Tlačidlo akcie: Domov 11">
            <a:hlinkClick r:id="rId2" action="ppaction://hlinksldjump" highlightClick="1"/>
          </p:cNvPr>
          <p:cNvSpPr/>
          <p:nvPr/>
        </p:nvSpPr>
        <p:spPr>
          <a:xfrm>
            <a:off x="9505131" y="5661248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4" y="2082291"/>
            <a:ext cx="4151262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Belzec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Žiar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nad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Hronom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C)Nováky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1.Kde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koncentračný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tábor?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47754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066555"/>
            <a:ext cx="2778808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Belzec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1280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66231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47754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198884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1.Kde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koncentračný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tábor?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02987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099873"/>
            <a:ext cx="123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C)Nováky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41203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214154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Žiar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nad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Hronom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60877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19877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634878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57614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1.Kde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koncentračný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tábor?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290888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648492" y="5171881"/>
            <a:ext cx="1233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C)Nováky</a:t>
            </a: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628063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416111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C)Nováky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76900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35901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850902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1.Kde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nachádzal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koncentračný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tábor?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5" y="2132856"/>
            <a:ext cx="3215158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Uctievanie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Hitlera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Záujem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Nenávisť</a:t>
            </a:r>
            <a:r>
              <a:rPr lang="cs-CZ" altLang="sk-SK" baseline="0" dirty="0" smtClean="0">
                <a:solidFill>
                  <a:srgbClr val="000000"/>
                </a:solidFill>
              </a:rPr>
              <a:t> k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.Čo znamená slovo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antisentizmus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477540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066555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Uctievanie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Hitlera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12804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662318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477540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1988840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.Čo znamená slovo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antisentizmus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02987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7" y="5099875"/>
            <a:ext cx="2360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C)</a:t>
            </a:r>
            <a:r>
              <a:rPr lang="cs-CZ" altLang="sk-SK" b="1" dirty="0" err="1" smtClean="0">
                <a:solidFill>
                  <a:srgbClr val="000000"/>
                </a:solidFill>
              </a:rPr>
              <a:t>Nenávisť</a:t>
            </a:r>
            <a:r>
              <a:rPr lang="cs-CZ" altLang="sk-SK" b="1" dirty="0" smtClean="0">
                <a:solidFill>
                  <a:srgbClr val="000000"/>
                </a:solidFill>
              </a:rPr>
              <a:t> k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9694961" y="620688"/>
            <a:ext cx="1020128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5612579" y="2205013"/>
            <a:ext cx="5188774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C)1884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951995" y="3428976"/>
            <a:ext cx="28072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AutoShap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759221" y="5805468"/>
            <a:ext cx="1871484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759218" y="3213078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951993" y="4868839"/>
            <a:ext cx="4733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1888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508190" y="620688"/>
            <a:ext cx="8676710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438806" y="2131988"/>
            <a:ext cx="483435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1.V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ktorom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roku bola postavená synagóga v ZH na ulici SNP?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Záujem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o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.Čo znamená slovo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antisentizmus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7" y="5171883"/>
            <a:ext cx="2360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C)</a:t>
            </a:r>
            <a:r>
              <a:rPr lang="cs-CZ" altLang="sk-SK" b="1" dirty="0" err="1" smtClean="0">
                <a:solidFill>
                  <a:srgbClr val="000000"/>
                </a:solidFill>
              </a:rPr>
              <a:t>Nenávisť</a:t>
            </a:r>
            <a:r>
              <a:rPr lang="cs-CZ" altLang="sk-SK" b="1" dirty="0" smtClean="0">
                <a:solidFill>
                  <a:srgbClr val="000000"/>
                </a:solidFill>
              </a:rPr>
              <a:t> k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44103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Nenávisť</a:t>
            </a:r>
            <a:r>
              <a:rPr lang="cs-CZ" altLang="sk-SK" baseline="0" dirty="0" smtClean="0">
                <a:solidFill>
                  <a:srgbClr val="000000"/>
                </a:solidFill>
              </a:rPr>
              <a:t> k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.Čo znamená slovo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antisentizmus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5" y="2132856"/>
            <a:ext cx="3215158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1110rokov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B)300rokov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C)2000rokov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rokov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už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obývajú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slovenské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územie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44103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1100rokov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133252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rokov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už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obývajú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slovenské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územie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B)300rokov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rokov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už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obývajú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slovenské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územie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8" y="5171883"/>
            <a:ext cx="1594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A) 1100rokov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C)2000rokov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.Koľko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rokov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už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židia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obývajú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slovenské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územie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8" y="5171883"/>
            <a:ext cx="1594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A) 1100rokov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3" y="2132856"/>
            <a:ext cx="3575197" cy="86409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Ľudovít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sk-SK" sz="3200" dirty="0" smtClean="0"/>
              <a:t>II.</a:t>
            </a:r>
            <a:r>
              <a:rPr lang="sk-SK" sz="3200" b="0" dirty="0" smtClean="0"/>
              <a:t> </a:t>
            </a:r>
            <a:r>
              <a:rPr lang="sk-SK" sz="3200" dirty="0" err="1" smtClean="0"/>
              <a:t>Jagelovský</a:t>
            </a:r>
            <a:endParaRPr lang="cs-CZ" altLang="sk-SK" sz="3200" baseline="0" dirty="0" smtClean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</a:t>
            </a:r>
            <a:r>
              <a:rPr lang="sk-SK" b="0" dirty="0" smtClean="0"/>
              <a:t> </a:t>
            </a:r>
            <a:r>
              <a:rPr lang="sk-SK" sz="3200" dirty="0" err="1" smtClean="0"/>
              <a:t>Friedrich</a:t>
            </a:r>
            <a:r>
              <a:rPr lang="sk-SK" sz="3200" dirty="0" smtClean="0"/>
              <a:t> </a:t>
            </a:r>
            <a:r>
              <a:rPr lang="sk-SK" sz="3200" dirty="0" err="1" smtClean="0"/>
              <a:t>Nietzscheh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Kráľovná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Mária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8320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.Kto vyhnal v minulosti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Bratislavy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Ľudovít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sk-SK" sz="3200" dirty="0" smtClean="0"/>
              <a:t>II.</a:t>
            </a:r>
            <a:r>
              <a:rPr lang="sk-SK" sz="3200" b="0" dirty="0" smtClean="0"/>
              <a:t> </a:t>
            </a:r>
            <a:r>
              <a:rPr lang="sk-SK" sz="3200" dirty="0" err="1" smtClean="0"/>
              <a:t>Jagelovský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.Kto vyhnal v minulosti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Bratislavy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8" y="5171883"/>
            <a:ext cx="2177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A)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Kráľovná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Mária</a:t>
            </a:r>
            <a:endParaRPr lang="cs-CZ" altLang="sk-SK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</a:t>
            </a:r>
            <a:r>
              <a:rPr lang="sk-SK" b="0" dirty="0" smtClean="0"/>
              <a:t> </a:t>
            </a:r>
            <a:r>
              <a:rPr lang="sk-SK" sz="3200" dirty="0" err="1" smtClean="0"/>
              <a:t>Friedrich</a:t>
            </a:r>
            <a:r>
              <a:rPr lang="sk-SK" sz="3200" dirty="0" smtClean="0"/>
              <a:t> </a:t>
            </a:r>
            <a:r>
              <a:rPr lang="sk-SK" sz="3200" dirty="0" err="1" smtClean="0"/>
              <a:t>Nietzscheh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.Kto vyhnal v minulosti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z Bratislavy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8" y="5171883"/>
            <a:ext cx="2224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C)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Kráľovná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  <a:r>
              <a:rPr lang="cs-CZ" altLang="sk-SK" b="1" dirty="0" err="1" smtClean="0">
                <a:solidFill>
                  <a:srgbClr val="000000"/>
                </a:solidFill>
              </a:rPr>
              <a:t>Mária</a:t>
            </a:r>
            <a:r>
              <a:rPr lang="cs-CZ" altLang="sk-SK" b="1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44103" y="2133873"/>
            <a:ext cx="4032250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Kráľovná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Mária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3893" y="5734326"/>
            <a:ext cx="1584326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4.Kto vyhnal v minulosti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>
                <a:solidFill>
                  <a:srgbClr val="800000"/>
                </a:solidFill>
              </a:rPr>
              <a:t> z Bratislavy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7108" y="1916832"/>
            <a:ext cx="4599511" cy="3384376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2.Židia zabití po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vojne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BB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12643" y="1916832"/>
            <a:ext cx="5400601" cy="936104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uložení do masových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hrobov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12642" y="3068960"/>
            <a:ext cx="5400602" cy="883735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mieste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ich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usmrtenia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112643" y="4149081"/>
            <a:ext cx="5400601" cy="936105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umiestnení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 1 kopu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483882" y="476672"/>
            <a:ext cx="1020128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97111" y="476672"/>
            <a:ext cx="8676710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344219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49815" y="2132856"/>
            <a:ext cx="3215158" cy="815926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1956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877950" y="3402726"/>
            <a:ext cx="4176712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B)1944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20154" y="4710604"/>
            <a:ext cx="4176712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C)1930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67059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04132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5.Kedy došlo 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obnoveniu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deportácii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Slovensku?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chemeClr val="tx1">
              <a:lumMod val="85000"/>
              <a:alpha val="47058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A)1956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00800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00800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došlo 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obnoveniu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deportácii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Slovensku?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008000"/>
                </a:solidFill>
              </a:rPr>
              <a:t>ŠPATNĚ!</a:t>
            </a:r>
            <a:r>
              <a:rPr lang="cs-CZ" altLang="sk-SK" sz="2400" b="1" dirty="0" smtClean="0">
                <a:solidFill>
                  <a:srgbClr val="000000"/>
                </a:solidFill>
              </a:rPr>
              <a:t>	</a:t>
            </a:r>
            <a:endParaRPr lang="cs-CZ" altLang="sk-SK" sz="2400" b="1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171883"/>
            <a:ext cx="986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>
                <a:solidFill>
                  <a:srgbClr val="000000"/>
                </a:solidFill>
              </a:rPr>
              <a:t>B) 1944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2" name="Tlačidlo akcie: Domov 11">
            <a:hlinkClick r:id="rId3" action="ppaction://hlinksldjump" highlightClick="1"/>
          </p:cNvPr>
          <p:cNvSpPr/>
          <p:nvPr/>
        </p:nvSpPr>
        <p:spPr>
          <a:xfrm>
            <a:off x="9217099" y="5733256"/>
            <a:ext cx="47841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chemeClr val="tx1">
              <a:lumMod val="95000"/>
              <a:alpha val="49019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44103" y="2133873"/>
            <a:ext cx="4032250" cy="6477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  <a:alpha val="47058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B)1944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 dirty="0">
                  <a:solidFill>
                    <a:schemeClr val="accent6"/>
                  </a:solidFill>
                </a:rPr>
                <a:t>SPRÁVNĚ!</a:t>
              </a:r>
              <a:endParaRPr lang="cs-CZ" altLang="sk-SK" sz="3600" baseline="0" dirty="0">
                <a:solidFill>
                  <a:schemeClr val="accent6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 dirty="0">
                  <a:solidFill>
                    <a:schemeClr val="accent6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8627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92164" y="2060848"/>
            <a:ext cx="4248149" cy="345598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  <a:alpha val="39999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došlo 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obnoveniu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deportácii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Slovensku?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Tlačidlo akcie: Domov 9">
            <a:hlinkClick r:id="rId2" action="ppaction://hlinksldjump" highlightClick="1"/>
          </p:cNvPr>
          <p:cNvSpPr/>
          <p:nvPr/>
        </p:nvSpPr>
        <p:spPr>
          <a:xfrm>
            <a:off x="9649147" y="5877272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556055" y="549548"/>
            <a:ext cx="863600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58171" y="2138563"/>
            <a:ext cx="4337342" cy="633047"/>
          </a:xfrm>
          <a:prstGeom prst="flowChartAlternateProcess">
            <a:avLst/>
          </a:prstGeom>
          <a:solidFill>
            <a:schemeClr val="bg2">
              <a:lumMod val="20000"/>
              <a:lumOff val="80000"/>
              <a:alpha val="47058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C)1930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604892" y="3284813"/>
            <a:ext cx="3328988" cy="1200149"/>
            <a:chOff x="3424" y="2069"/>
            <a:chExt cx="2097" cy="75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424" y="2205"/>
              <a:ext cx="19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3600" baseline="0" dirty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012" y="2069"/>
              <a:ext cx="509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cs-CZ" altLang="sk-SK" sz="7200" baseline="0" dirty="0" smtClean="0">
                  <a:solidFill>
                    <a:srgbClr val="92D050"/>
                  </a:solidFill>
                  <a:sym typeface="Wingdings" panose="05000000000000000000" pitchFamily="2" charset="2"/>
                </a:rPr>
                <a:t></a:t>
              </a:r>
              <a:endParaRPr lang="cs-CZ" altLang="sk-SK" sz="7200" baseline="0" dirty="0">
                <a:solidFill>
                  <a:srgbClr val="92D050"/>
                </a:solidFill>
                <a:sym typeface="Wingdings" panose="05000000000000000000" pitchFamily="2" charset="2"/>
              </a:endParaRPr>
            </a:p>
          </p:txBody>
        </p:sp>
      </p:grp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778895" y="549548"/>
            <a:ext cx="734536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20156" y="2060848"/>
            <a:ext cx="4248149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5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.Kedy došlo k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obnoveniu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deportácii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židov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na Slovensku?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434903" y="3474993"/>
            <a:ext cx="2445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sk-SK" sz="2400" b="1" dirty="0" smtClean="0">
                <a:solidFill>
                  <a:srgbClr val="92D050"/>
                </a:solidFill>
              </a:rPr>
              <a:t>ŠPATNĚ!	</a:t>
            </a:r>
            <a:endParaRPr lang="cs-CZ" altLang="sk-SK" sz="2400" b="1" dirty="0">
              <a:solidFill>
                <a:srgbClr val="92D050"/>
              </a:solidFill>
              <a:sym typeface="Wingdings" panose="05000000000000000000" pitchFamily="2" charset="2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92509" y="5171883"/>
            <a:ext cx="932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sk-SK" b="1" dirty="0" smtClean="0"/>
              <a:t>B) 1944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sk-SK" b="1" dirty="0">
              <a:solidFill>
                <a:srgbClr val="000000"/>
              </a:solidFill>
            </a:endParaRPr>
          </a:p>
        </p:txBody>
      </p:sp>
      <p:sp>
        <p:nvSpPr>
          <p:cNvPr id="12" name="Tlačidlo akcie: Domov 11">
            <a:hlinkClick r:id="rId3" action="ppaction://hlinksldjump" highlightClick="1"/>
          </p:cNvPr>
          <p:cNvSpPr/>
          <p:nvPr/>
        </p:nvSpPr>
        <p:spPr>
          <a:xfrm>
            <a:off x="9695513" y="5877272"/>
            <a:ext cx="457690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8000" b="1" dirty="0" smtClean="0"/>
              <a:t>TESTOVÉ ÚLOHY</a:t>
            </a:r>
            <a:endParaRPr lang="sk-SK" sz="8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z="4500" dirty="0" smtClean="0"/>
              <a:t>Dejiny židovskej komunity – forma </a:t>
            </a:r>
            <a:r>
              <a:rPr lang="sk-SK" sz="45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236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24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00676" y="2109983"/>
            <a:ext cx="4341311" cy="949569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AutoNum type="alphaUcParenR"/>
            </a:pPr>
            <a:r>
              <a:rPr lang="cs-CZ" altLang="sk-SK" baseline="0" dirty="0" smtClean="0">
                <a:solidFill>
                  <a:srgbClr val="000000"/>
                </a:solidFill>
              </a:rPr>
              <a:t>Ochrana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nemeckých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detí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125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00676" y="3176955"/>
            <a:ext cx="4341311" cy="972772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</a:t>
            </a:r>
            <a:r>
              <a:rPr lang="cs-CZ" altLang="sk-SK" baseline="0" dirty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Občianstva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>
                <a:solidFill>
                  <a:srgbClr val="000000"/>
                </a:solidFill>
              </a:rPr>
              <a:t>a </a:t>
            </a:r>
            <a:r>
              <a:rPr lang="cs-CZ" altLang="sk-SK" baseline="0" dirty="0" err="1">
                <a:solidFill>
                  <a:srgbClr val="000000"/>
                </a:solidFill>
              </a:rPr>
              <a:t>nemeckého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pôvodu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občanov</a:t>
            </a:r>
            <a:endParaRPr lang="cs-CZ" altLang="sk-SK" baseline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126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00676" y="4724400"/>
            <a:ext cx="389158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Židia</a:t>
            </a:r>
            <a:r>
              <a:rPr lang="cs-CZ" altLang="sk-SK" baseline="0" dirty="0" smtClean="0">
                <a:solidFill>
                  <a:srgbClr val="000000"/>
                </a:solidFill>
              </a:rPr>
              <a:t> mohli byť stále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nemeckými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občanmi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5127" name="AutoShape 23"/>
          <p:cNvSpPr>
            <a:spLocks noChangeArrowheads="1"/>
          </p:cNvSpPr>
          <p:nvPr/>
        </p:nvSpPr>
        <p:spPr bwMode="auto">
          <a:xfrm>
            <a:off x="1520348" y="1989140"/>
            <a:ext cx="3625766" cy="3527425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Čoho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týkali Norimberské zákony?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5783224" y="3429000"/>
            <a:ext cx="1786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3300"/>
                </a:solidFill>
              </a:rPr>
              <a:t>	</a:t>
            </a:r>
            <a:endParaRPr lang="cs-CZ" altLang="sk-SK" sz="6600" baseline="0">
              <a:solidFill>
                <a:srgbClr val="003300"/>
              </a:solidFill>
              <a:sym typeface="Wingdings" panose="05000000000000000000" pitchFamily="2" charset="2"/>
            </a:endParaRPr>
          </a:p>
        </p:txBody>
      </p:sp>
      <p:sp>
        <p:nvSpPr>
          <p:cNvPr id="6148" name="Text Box 14"/>
          <p:cNvSpPr txBox="1">
            <a:spLocks noChangeArrowheads="1"/>
          </p:cNvSpPr>
          <p:nvPr/>
        </p:nvSpPr>
        <p:spPr bwMode="auto">
          <a:xfrm>
            <a:off x="5655238" y="4797426"/>
            <a:ext cx="354981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Občianstva</a:t>
            </a:r>
            <a:r>
              <a:rPr lang="cs-CZ" altLang="sk-SK" sz="2000" baseline="0" dirty="0">
                <a:solidFill>
                  <a:srgbClr val="000000"/>
                </a:solidFill>
              </a:rPr>
              <a:t> a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nemeckého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000" baseline="0" dirty="0" err="1">
                <a:solidFill>
                  <a:srgbClr val="000000"/>
                </a:solidFill>
              </a:rPr>
              <a:t>pôvodu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občanov</a:t>
            </a:r>
            <a:endParaRPr lang="cs-CZ" altLang="sk-SK" sz="2000" baseline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6150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151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90544" y="2133600"/>
            <a:ext cx="3573727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Ochrana </a:t>
            </a:r>
            <a:r>
              <a:rPr lang="cs-CZ" altLang="sk-SK" baseline="0" dirty="0" err="1">
                <a:solidFill>
                  <a:srgbClr val="000000"/>
                </a:solidFill>
              </a:rPr>
              <a:t>nemeckých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detí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152" name="AutoShape 19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6153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Čoho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týkali Norimberské zákony? </a:t>
            </a:r>
          </a:p>
        </p:txBody>
      </p:sp>
    </p:spTree>
    <p:extLst>
      <p:ext uri="{BB962C8B-B14F-4D97-AF65-F5344CB8AC3E}">
        <p14:creationId xmlns:p14="http://schemas.microsoft.com/office/powerpoint/2010/main" val="33213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171" name="AutoShape 6"/>
          <p:cNvSpPr>
            <a:spLocks noChangeArrowheads="1"/>
          </p:cNvSpPr>
          <p:nvPr/>
        </p:nvSpPr>
        <p:spPr bwMode="auto">
          <a:xfrm>
            <a:off x="5591948" y="1922586"/>
            <a:ext cx="3828075" cy="858715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</a:t>
            </a:r>
            <a:r>
              <a:rPr lang="cs-CZ" altLang="sk-SK" baseline="0" dirty="0">
                <a:solidFill>
                  <a:srgbClr val="000000"/>
                </a:solidFill>
              </a:rPr>
              <a:t>) </a:t>
            </a:r>
            <a:r>
              <a:rPr lang="cs-CZ" altLang="sk-SK" baseline="0" dirty="0" err="1">
                <a:solidFill>
                  <a:srgbClr val="000000"/>
                </a:solidFill>
              </a:rPr>
              <a:t>Občianstva</a:t>
            </a:r>
            <a:r>
              <a:rPr lang="cs-CZ" altLang="sk-SK" baseline="0" dirty="0">
                <a:solidFill>
                  <a:srgbClr val="000000"/>
                </a:solidFill>
              </a:rPr>
              <a:t> a </a:t>
            </a:r>
            <a:r>
              <a:rPr lang="cs-CZ" altLang="sk-SK" baseline="0" dirty="0" err="1">
                <a:solidFill>
                  <a:srgbClr val="000000"/>
                </a:solidFill>
              </a:rPr>
              <a:t>nemeckého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pôvodu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občanov</a:t>
            </a:r>
            <a:endParaRPr lang="cs-CZ" altLang="sk-SK" baseline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5847918" y="3500438"/>
            <a:ext cx="2711589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800" baseline="0">
                <a:solidFill>
                  <a:srgbClr val="800000"/>
                </a:solidFill>
              </a:rPr>
              <a:t>SPRÁVNĚ!</a:t>
            </a:r>
            <a:endParaRPr lang="cs-CZ" altLang="sk-SK" sz="3600" baseline="0">
              <a:solidFill>
                <a:srgbClr val="800000"/>
              </a:solidFill>
              <a:sym typeface="Wingdings" panose="05000000000000000000" pitchFamily="2" charset="2"/>
            </a:endParaRP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8399175" y="3284540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800000"/>
                </a:solidFill>
                <a:sym typeface="Wingdings" panose="05000000000000000000" pitchFamily="2" charset="2"/>
              </a:rPr>
              <a:t></a:t>
            </a:r>
          </a:p>
        </p:txBody>
      </p:sp>
      <p:sp>
        <p:nvSpPr>
          <p:cNvPr id="7174" name="AutoShap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7175" name="AutoShape 22"/>
          <p:cNvSpPr>
            <a:spLocks noChangeArrowheads="1"/>
          </p:cNvSpPr>
          <p:nvPr/>
        </p:nvSpPr>
        <p:spPr bwMode="auto">
          <a:xfrm>
            <a:off x="1520347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176" name="AutoShape 23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Čoho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týkali Norimberské zákony? </a:t>
            </a:r>
          </a:p>
        </p:txBody>
      </p:sp>
    </p:spTree>
    <p:extLst>
      <p:ext uri="{BB962C8B-B14F-4D97-AF65-F5344CB8AC3E}">
        <p14:creationId xmlns:p14="http://schemas.microsoft.com/office/powerpoint/2010/main" val="21687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195" name="AutoShape 7"/>
          <p:cNvSpPr>
            <a:spLocks noChangeArrowheads="1"/>
          </p:cNvSpPr>
          <p:nvPr/>
        </p:nvSpPr>
        <p:spPr bwMode="auto">
          <a:xfrm>
            <a:off x="5400676" y="1899138"/>
            <a:ext cx="4143979" cy="9536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</a:t>
            </a:r>
            <a:r>
              <a:rPr lang="cs-CZ" altLang="sk-SK" baseline="0" dirty="0">
                <a:solidFill>
                  <a:srgbClr val="000000"/>
                </a:solidFill>
              </a:rPr>
              <a:t>) </a:t>
            </a:r>
            <a:r>
              <a:rPr lang="cs-CZ" altLang="sk-SK" baseline="0" dirty="0" err="1">
                <a:solidFill>
                  <a:srgbClr val="000000"/>
                </a:solidFill>
              </a:rPr>
              <a:t>Židia</a:t>
            </a:r>
            <a:r>
              <a:rPr lang="cs-CZ" altLang="sk-SK" baseline="0" dirty="0">
                <a:solidFill>
                  <a:srgbClr val="000000"/>
                </a:solidFill>
              </a:rPr>
              <a:t> mohli byť stále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nemeckými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občanmi</a:t>
            </a:r>
            <a:endParaRPr lang="cs-CZ" altLang="sk-SK" baseline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5655240" y="3357563"/>
            <a:ext cx="21054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8197" name="AutoShap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8198" name="Rectangle 18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8199" name="Text Box 23"/>
          <p:cNvSpPr txBox="1">
            <a:spLocks noChangeArrowheads="1"/>
          </p:cNvSpPr>
          <p:nvPr/>
        </p:nvSpPr>
        <p:spPr bwMode="auto">
          <a:xfrm>
            <a:off x="5655238" y="4797426"/>
            <a:ext cx="354981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B)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Občianstva</a:t>
            </a:r>
            <a:r>
              <a:rPr lang="cs-CZ" altLang="sk-SK" sz="2000" baseline="0" dirty="0">
                <a:solidFill>
                  <a:srgbClr val="000000"/>
                </a:solidFill>
              </a:rPr>
              <a:t> a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nemeckého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2000" baseline="0" dirty="0" err="1">
                <a:solidFill>
                  <a:srgbClr val="000000"/>
                </a:solidFill>
              </a:rPr>
              <a:t>pôvodu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občanov</a:t>
            </a:r>
            <a:endParaRPr lang="cs-CZ" altLang="sk-SK" sz="2000" baseline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8200" name="AutoShape 24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8201" name="AutoShape 25"/>
          <p:cNvSpPr>
            <a:spLocks noChangeArrowheads="1"/>
          </p:cNvSpPr>
          <p:nvPr/>
        </p:nvSpPr>
        <p:spPr bwMode="auto">
          <a:xfrm>
            <a:off x="1520348" y="2060575"/>
            <a:ext cx="3625766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1.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Čoho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týkali Norimberské zákony? </a:t>
            </a:r>
          </a:p>
        </p:txBody>
      </p:sp>
    </p:spTree>
    <p:extLst>
      <p:ext uri="{BB962C8B-B14F-4D97-AF65-F5344CB8AC3E}">
        <p14:creationId xmlns:p14="http://schemas.microsoft.com/office/powerpoint/2010/main" val="40826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A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inak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nazýva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Krištáľová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noc?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922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 ,,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Ríšsky</a:t>
            </a:r>
            <a:r>
              <a:rPr lang="cs-CZ" altLang="sk-SK" baseline="0" dirty="0" smtClean="0">
                <a:solidFill>
                  <a:srgbClr val="000000"/>
                </a:solidFill>
              </a:rPr>
              <a:t> pogrom´´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9221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90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Diamantová noc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9222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28660" y="47244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Noc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9568940" y="548680"/>
            <a:ext cx="1020128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5996618" y="3428410"/>
            <a:ext cx="361545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800" baseline="0">
                <a:solidFill>
                  <a:srgbClr val="800000"/>
                </a:solidFill>
              </a:rPr>
              <a:t>SPRÁVNĚ!</a:t>
            </a:r>
            <a:endParaRPr lang="cs-CZ" altLang="sk-SK" sz="3600" baseline="0">
              <a:solidFill>
                <a:srgbClr val="800000"/>
              </a:solidFill>
              <a:sym typeface="Wingdings" panose="05000000000000000000" pitchFamily="2" charset="2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9400171" y="3212507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800000"/>
                </a:solidFill>
                <a:sym typeface="Wingdings" panose="05000000000000000000" pitchFamily="2" charset="2"/>
              </a:rPr>
              <a:t></a:t>
            </a:r>
          </a:p>
        </p:txBody>
      </p:sp>
      <p:sp>
        <p:nvSpPr>
          <p:cNvPr id="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33199" y="5733460"/>
            <a:ext cx="1871484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5400675" y="2132856"/>
            <a:ext cx="5400675" cy="576064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Boli</a:t>
            </a:r>
            <a:r>
              <a:rPr lang="cs-CZ" altLang="sk-SK" baseline="0" dirty="0" smtClean="0">
                <a:solidFill>
                  <a:srgbClr val="000000"/>
                </a:solidFill>
              </a:rPr>
              <a:t> uložení do masových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hrobov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382169" y="548680"/>
            <a:ext cx="8676710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err="1" smtClean="0">
                <a:solidFill>
                  <a:srgbClr val="000000"/>
                </a:solidFill>
              </a:rPr>
              <a:t>Dejiny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000000"/>
                </a:solidFill>
              </a:rPr>
              <a:t>židovskej</a:t>
            </a:r>
            <a:r>
              <a:rPr lang="cs-CZ" altLang="sk-SK" sz="3200" baseline="0" dirty="0" smtClean="0">
                <a:solidFill>
                  <a:srgbClr val="000000"/>
                </a:solidFill>
              </a:rPr>
              <a:t> komunity</a:t>
            </a:r>
            <a:endParaRPr lang="cs-CZ" altLang="sk-SK" sz="3200" baseline="0" dirty="0">
              <a:solidFill>
                <a:srgbClr val="000000"/>
              </a:solidFill>
            </a:endParaRP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312783" y="2059980"/>
            <a:ext cx="5018127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 smtClean="0">
                <a:solidFill>
                  <a:srgbClr val="800000"/>
                </a:solidFill>
              </a:rPr>
              <a:t>2.Židia zabití po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vojne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v BB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5783223" y="3429001"/>
            <a:ext cx="271158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800" baseline="0">
                <a:solidFill>
                  <a:srgbClr val="800000"/>
                </a:solidFill>
              </a:rPr>
              <a:t>SPRÁVNĚ!</a:t>
            </a:r>
            <a:endParaRPr lang="cs-CZ" altLang="sk-SK" sz="3600" baseline="0">
              <a:solidFill>
                <a:srgbClr val="800000"/>
              </a:solidFill>
              <a:sym typeface="Wingdings" panose="05000000000000000000" pitchFamily="2" charset="2"/>
            </a:endParaRPr>
          </a:p>
        </p:txBody>
      </p:sp>
      <p:sp>
        <p:nvSpPr>
          <p:cNvPr id="10244" name="Rectangle 12"/>
          <p:cNvSpPr>
            <a:spLocks noChangeArrowheads="1"/>
          </p:cNvSpPr>
          <p:nvPr/>
        </p:nvSpPr>
        <p:spPr bwMode="auto">
          <a:xfrm>
            <a:off x="8335887" y="3213100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800000"/>
                </a:solidFill>
                <a:sym typeface="Wingdings" panose="05000000000000000000" pitchFamily="2" charset="2"/>
              </a:rPr>
              <a:t></a:t>
            </a:r>
          </a:p>
        </p:txBody>
      </p:sp>
      <p:sp>
        <p:nvSpPr>
          <p:cNvPr id="1024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0246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63965" y="213879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,, </a:t>
            </a:r>
            <a:r>
              <a:rPr lang="cs-CZ" altLang="sk-SK" baseline="0" dirty="0" err="1">
                <a:solidFill>
                  <a:srgbClr val="000000"/>
                </a:solidFill>
              </a:rPr>
              <a:t>Ríšsky</a:t>
            </a:r>
            <a:r>
              <a:rPr lang="cs-CZ" altLang="sk-SK" baseline="0" dirty="0">
                <a:solidFill>
                  <a:srgbClr val="000000"/>
                </a:solidFill>
              </a:rPr>
              <a:t> pogrom</a:t>
            </a:r>
            <a:r>
              <a:rPr lang="cs-CZ" altLang="sk-SK" baseline="0" dirty="0" smtClean="0">
                <a:solidFill>
                  <a:srgbClr val="000000"/>
                </a:solidFill>
              </a:rPr>
              <a:t>´´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0247" name="AutoShape 19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0248" name="AutoShape 20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Ako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inak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nazýva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Krištáľová</a:t>
            </a:r>
            <a:r>
              <a:rPr lang="cs-CZ" altLang="sk-SK" sz="3200" baseline="0" dirty="0">
                <a:solidFill>
                  <a:srgbClr val="800000"/>
                </a:solidFill>
              </a:rPr>
              <a:t> noc?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67" name="AutoShape 10"/>
          <p:cNvSpPr>
            <a:spLocks noChangeArrowheads="1"/>
          </p:cNvSpPr>
          <p:nvPr/>
        </p:nvSpPr>
        <p:spPr bwMode="auto">
          <a:xfrm>
            <a:off x="5528660" y="2205040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Diamantová noc </a:t>
            </a:r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5655240" y="3500438"/>
            <a:ext cx="1786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	</a:t>
            </a:r>
            <a:endParaRPr lang="cs-CZ" altLang="sk-SK" sz="7200" baseline="0">
              <a:solidFill>
                <a:srgbClr val="008000"/>
              </a:solidFill>
              <a:sym typeface="Wingdings" panose="05000000000000000000" pitchFamily="2" charset="2"/>
            </a:endParaRP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5904731" y="4652965"/>
            <a:ext cx="354981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,,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Ríšsky</a:t>
            </a:r>
            <a:r>
              <a:rPr lang="cs-CZ" altLang="sk-SK" sz="2000" baseline="0" dirty="0">
                <a:solidFill>
                  <a:srgbClr val="000000"/>
                </a:solidFill>
              </a:rPr>
              <a:t> pogrom´´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11270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1271" name="Rectangle 17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11272" name="AutoShape 20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1273" name="AutoShape 21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Ako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inak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nazýva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Krištáľová</a:t>
            </a:r>
            <a:r>
              <a:rPr lang="cs-CZ" altLang="sk-SK" sz="3200" baseline="0" dirty="0">
                <a:solidFill>
                  <a:srgbClr val="800000"/>
                </a:solidFill>
              </a:rPr>
              <a:t> noc?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Noc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kryštálov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591949" y="3357563"/>
            <a:ext cx="1850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2293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5655238" y="4652965"/>
            <a:ext cx="354981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,,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Ríšsky</a:t>
            </a:r>
            <a:r>
              <a:rPr lang="cs-CZ" altLang="sk-SK" sz="2000" baseline="0" dirty="0">
                <a:solidFill>
                  <a:srgbClr val="000000"/>
                </a:solidFill>
              </a:rPr>
              <a:t> pogrom´´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12296" name="AutoShape 16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2297" name="AutoShape 17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2.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Ako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inak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nazýva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Krištáľová</a:t>
            </a:r>
            <a:r>
              <a:rPr lang="cs-CZ" altLang="sk-SK" sz="3200" baseline="0" dirty="0">
                <a:solidFill>
                  <a:srgbClr val="800000"/>
                </a:solidFill>
              </a:rPr>
              <a:t> noc?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1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Eugenika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331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90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B)Kreacionizmus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3317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28660" y="47244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C)Genetika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1069749" y="1582615"/>
            <a:ext cx="4320540" cy="4325816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Cielené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kríženie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druhu na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posilnenie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>
                <a:solidFill>
                  <a:srgbClr val="800000"/>
                </a:solidFill>
              </a:rPr>
              <a:t>určitých vlastností je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_____.(dnes-veda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zaoberajúca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sa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zlepšovaním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genofondu)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3319" name="AutoShape 10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5847918" y="3284539"/>
            <a:ext cx="3042100" cy="1200149"/>
            <a:chOff x="3198" y="2069"/>
            <a:chExt cx="2163" cy="756"/>
          </a:xfrm>
        </p:grpSpPr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3198" y="2205"/>
              <a:ext cx="19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800" baseline="0">
                  <a:solidFill>
                    <a:srgbClr val="800000"/>
                  </a:solidFill>
                </a:rPr>
                <a:t>SPRÁVNĚ!</a:t>
              </a:r>
              <a:endParaRPr lang="cs-CZ" altLang="sk-SK" sz="3600" baseline="0">
                <a:solidFill>
                  <a:srgbClr val="80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14345" name="Rectangle 11"/>
            <p:cNvSpPr>
              <a:spLocks noChangeArrowheads="1"/>
            </p:cNvSpPr>
            <p:nvPr/>
          </p:nvSpPr>
          <p:spPr bwMode="auto">
            <a:xfrm>
              <a:off x="4786" y="2069"/>
              <a:ext cx="57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7200" baseline="0">
                  <a:solidFill>
                    <a:srgbClr val="800000"/>
                  </a:solidFill>
                  <a:sym typeface="Wingdings" panose="05000000000000000000" pitchFamily="2" charset="2"/>
                </a:rPr>
                <a:t></a:t>
              </a:r>
            </a:p>
          </p:txBody>
        </p:sp>
      </p:grpSp>
      <p:sp>
        <p:nvSpPr>
          <p:cNvPr id="14340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4341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650589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Eugenika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4342" name="AutoShape 18"/>
          <p:cNvSpPr>
            <a:spLocks noChangeArrowheads="1"/>
          </p:cNvSpPr>
          <p:nvPr/>
        </p:nvSpPr>
        <p:spPr bwMode="auto">
          <a:xfrm>
            <a:off x="1573790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4343" name="AutoShape 19"/>
          <p:cNvSpPr>
            <a:spLocks noChangeArrowheads="1"/>
          </p:cNvSpPr>
          <p:nvPr/>
        </p:nvSpPr>
        <p:spPr bwMode="auto">
          <a:xfrm>
            <a:off x="1136068" y="1744114"/>
            <a:ext cx="4223064" cy="4386019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Cielené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kríženie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druhu na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posilnenie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určitých vlastností je_____.(dnes-veda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zaoberajúca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zlepšovaním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genofondu)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5719936" y="2133600"/>
            <a:ext cx="3444336" cy="647700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Kreacionizmus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5911210" y="3357565"/>
            <a:ext cx="15090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	</a:t>
            </a:r>
            <a:endParaRPr lang="cs-CZ" altLang="sk-SK" sz="7200" baseline="0">
              <a:solidFill>
                <a:srgbClr val="008000"/>
              </a:solidFill>
              <a:sym typeface="Wingdings" panose="05000000000000000000" pitchFamily="2" charset="2"/>
            </a:endParaRP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5719935" y="4674457"/>
            <a:ext cx="3549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Eugenika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15366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5367" name="Rectangle 16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15368" name="AutoShape 19"/>
          <p:cNvSpPr>
            <a:spLocks noChangeArrowheads="1"/>
          </p:cNvSpPr>
          <p:nvPr/>
        </p:nvSpPr>
        <p:spPr bwMode="auto">
          <a:xfrm>
            <a:off x="1478912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5369" name="AutoShape 20"/>
          <p:cNvSpPr>
            <a:spLocks noChangeArrowheads="1"/>
          </p:cNvSpPr>
          <p:nvPr/>
        </p:nvSpPr>
        <p:spPr bwMode="auto">
          <a:xfrm>
            <a:off x="1042594" y="1802666"/>
            <a:ext cx="4262876" cy="4465639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Cielené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kríženie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druhu na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posilnenie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určitých vlastností je_____.(dnes-veda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zaoberajúca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zlepšovaním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genofondu)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5528660" y="2133600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C)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Kreacionizmus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655238" y="3357565"/>
            <a:ext cx="16581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baseline="0">
                <a:solidFill>
                  <a:srgbClr val="008000"/>
                </a:solidFill>
              </a:rPr>
              <a:t>ŠPATNĚ!</a:t>
            </a:r>
            <a:r>
              <a:rPr lang="cs-CZ" altLang="sk-SK" baseline="0">
                <a:solidFill>
                  <a:srgbClr val="000000"/>
                </a:solidFill>
              </a:rPr>
              <a:t>	</a:t>
            </a:r>
            <a:endParaRPr lang="cs-CZ" altLang="sk-SK" sz="7200" baseline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1638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7760658" y="3141665"/>
            <a:ext cx="8082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7200" baseline="0">
                <a:solidFill>
                  <a:srgbClr val="008000"/>
                </a:solidFill>
                <a:sym typeface="Wingdings" panose="05000000000000000000" pitchFamily="2" charset="2"/>
              </a:rPr>
              <a:t>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5783223" y="4652964"/>
            <a:ext cx="35498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>
                    <a:alpha val="4705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altLang="sk-SK" sz="2000" baseline="0" dirty="0">
                <a:solidFill>
                  <a:srgbClr val="000000"/>
                </a:solidFill>
              </a:rPr>
              <a:t>SPRÁVNĚ:  A) </a:t>
            </a:r>
            <a:r>
              <a:rPr lang="cs-CZ" altLang="sk-SK" sz="2000" baseline="0" dirty="0" smtClean="0">
                <a:solidFill>
                  <a:srgbClr val="000000"/>
                </a:solidFill>
              </a:rPr>
              <a:t>Eugenika</a:t>
            </a:r>
            <a:endParaRPr lang="cs-CZ" altLang="sk-SK" sz="2000" baseline="0" dirty="0">
              <a:solidFill>
                <a:srgbClr val="000000"/>
              </a:solidFill>
            </a:endParaRPr>
          </a:p>
        </p:txBody>
      </p:sp>
      <p:sp>
        <p:nvSpPr>
          <p:cNvPr id="16392" name="AutoShape 16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6393" name="AutoShape 17"/>
          <p:cNvSpPr>
            <a:spLocks noChangeArrowheads="1"/>
          </p:cNvSpPr>
          <p:nvPr/>
        </p:nvSpPr>
        <p:spPr bwMode="auto">
          <a:xfrm>
            <a:off x="866033" y="1952380"/>
            <a:ext cx="4454908" cy="438711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3.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Cielené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kríženie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druhu na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posilnenie</a:t>
            </a:r>
            <a:r>
              <a:rPr lang="cs-CZ" altLang="sk-SK" sz="3200" baseline="0" dirty="0">
                <a:solidFill>
                  <a:srgbClr val="800000"/>
                </a:solidFill>
              </a:rPr>
              <a:t> určitých vlastností je_____.(dnes-veda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zaoberajúca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sa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zlepšovaním</a:t>
            </a:r>
            <a:r>
              <a:rPr lang="cs-CZ" altLang="sk-SK" sz="3200" baseline="0" dirty="0">
                <a:solidFill>
                  <a:srgbClr val="800000"/>
                </a:solidFill>
              </a:rPr>
              <a:t>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ľudského</a:t>
            </a:r>
            <a:r>
              <a:rPr lang="cs-CZ" altLang="sk-SK" sz="3200" baseline="0" dirty="0">
                <a:solidFill>
                  <a:srgbClr val="800000"/>
                </a:solidFill>
              </a:rPr>
              <a:t> genofondu)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 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Program T-4 bol ideologicky založený </a:t>
            </a:r>
            <a:r>
              <a:rPr lang="cs-CZ" altLang="sk-SK" sz="3200" baseline="0" dirty="0" err="1" smtClean="0">
                <a:solidFill>
                  <a:srgbClr val="800000"/>
                </a:solidFill>
              </a:rPr>
              <a:t>načom</a:t>
            </a:r>
            <a:r>
              <a:rPr lang="cs-CZ" altLang="sk-SK" sz="3200" baseline="0" dirty="0" smtClean="0">
                <a:solidFill>
                  <a:srgbClr val="800000"/>
                </a:solidFill>
              </a:rPr>
              <a:t> ? </a:t>
            </a:r>
            <a:endParaRPr lang="cs-CZ" altLang="sk-SK" sz="3200" baseline="0" dirty="0">
              <a:solidFill>
                <a:srgbClr val="800000"/>
              </a:solidFill>
            </a:endParaRPr>
          </a:p>
        </p:txBody>
      </p:sp>
      <p:sp>
        <p:nvSpPr>
          <p:cNvPr id="1741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4327572" cy="86750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A)Na 4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slovách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začínajúcich</a:t>
            </a:r>
            <a:r>
              <a:rPr lang="cs-CZ" altLang="sk-SK" baseline="0" dirty="0" smtClean="0">
                <a:solidFill>
                  <a:srgbClr val="000000"/>
                </a:solidFill>
              </a:rPr>
              <a:t> na T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7413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3430590"/>
            <a:ext cx="3700306" cy="719137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</a:t>
            </a:r>
            <a:r>
              <a:rPr lang="cs-CZ" altLang="sk-SK" baseline="0" dirty="0" smtClean="0">
                <a:solidFill>
                  <a:srgbClr val="000000"/>
                </a:solidFill>
              </a:rPr>
              <a:t>)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Náboženskej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hygiene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7414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28660" y="4797425"/>
            <a:ext cx="3700306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smtClean="0">
                <a:solidFill>
                  <a:srgbClr val="000000"/>
                </a:solidFill>
              </a:rPr>
              <a:t>C)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Rasovej</a:t>
            </a:r>
            <a:r>
              <a:rPr lang="cs-CZ" altLang="sk-SK" baseline="0" dirty="0" smtClean="0">
                <a:solidFill>
                  <a:srgbClr val="000000"/>
                </a:solidFill>
              </a:rPr>
              <a:t> </a:t>
            </a:r>
            <a:r>
              <a:rPr lang="cs-CZ" altLang="sk-SK" baseline="0" dirty="0" err="1" smtClean="0">
                <a:solidFill>
                  <a:srgbClr val="000000"/>
                </a:solidFill>
              </a:rPr>
              <a:t>hygiene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4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5655238" y="3141666"/>
            <a:ext cx="3549819" cy="2825750"/>
            <a:chOff x="3061" y="1979"/>
            <a:chExt cx="2524" cy="1780"/>
          </a:xfrm>
        </p:grpSpPr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C) </a:t>
              </a:r>
              <a:r>
                <a:rPr lang="cs-CZ" altLang="sk-SK" sz="2000" baseline="0" dirty="0" err="1">
                  <a:solidFill>
                    <a:srgbClr val="000000"/>
                  </a:solidFill>
                </a:rPr>
                <a:t>Rasovej</a:t>
              </a:r>
              <a:r>
                <a:rPr lang="cs-CZ" altLang="sk-SK" sz="2000" baseline="0" dirty="0">
                  <a:solidFill>
                    <a:srgbClr val="000000"/>
                  </a:solidFill>
                </a:rPr>
                <a:t> </a:t>
              </a:r>
              <a:r>
                <a:rPr lang="cs-CZ" altLang="sk-SK" sz="2000" baseline="0" dirty="0" err="1">
                  <a:solidFill>
                    <a:srgbClr val="000000"/>
                  </a:solidFill>
                </a:rPr>
                <a:t>hygiene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18441" name="Group 10"/>
            <p:cNvGrpSpPr>
              <a:grpSpLocks/>
            </p:cNvGrpSpPr>
            <p:nvPr/>
          </p:nvGrpSpPr>
          <p:grpSpPr bwMode="auto">
            <a:xfrm>
              <a:off x="3107" y="1979"/>
              <a:ext cx="2026" cy="756"/>
              <a:chOff x="3107" y="1979"/>
              <a:chExt cx="2026" cy="756"/>
            </a:xfrm>
          </p:grpSpPr>
          <p:sp>
            <p:nvSpPr>
              <p:cNvPr id="18442" name="Text Box 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18443" name="Rectangle 9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75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18436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>
                <a:solidFill>
                  <a:srgbClr val="000000"/>
                </a:solidFill>
              </a:rPr>
              <a:t>další otázka</a:t>
            </a:r>
          </a:p>
        </p:txBody>
      </p:sp>
      <p:sp>
        <p:nvSpPr>
          <p:cNvPr id="18437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28660" y="2133600"/>
            <a:ext cx="469655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A) Na 4 </a:t>
            </a:r>
            <a:r>
              <a:rPr lang="cs-CZ" altLang="sk-SK" baseline="0" dirty="0" err="1">
                <a:solidFill>
                  <a:srgbClr val="000000"/>
                </a:solidFill>
              </a:rPr>
              <a:t>slovách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začínajúcich</a:t>
            </a:r>
            <a:r>
              <a:rPr lang="cs-CZ" altLang="sk-SK" baseline="0" dirty="0">
                <a:solidFill>
                  <a:srgbClr val="000000"/>
                </a:solidFill>
              </a:rPr>
              <a:t> na T </a:t>
            </a:r>
          </a:p>
        </p:txBody>
      </p:sp>
      <p:sp>
        <p:nvSpPr>
          <p:cNvPr id="18438" name="AutoShape 18"/>
          <p:cNvSpPr>
            <a:spLocks noChangeArrowheads="1"/>
          </p:cNvSpPr>
          <p:nvPr/>
        </p:nvSpPr>
        <p:spPr bwMode="auto">
          <a:xfrm>
            <a:off x="1572385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  <a:endParaRPr lang="cs-CZ" altLang="sk-SK" baseline="0" dirty="0">
              <a:solidFill>
                <a:srgbClr val="000000"/>
              </a:solidFill>
            </a:endParaRPr>
          </a:p>
        </p:txBody>
      </p:sp>
      <p:sp>
        <p:nvSpPr>
          <p:cNvPr id="18439" name="AutoShape 1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 Program T-4 bol ideologicky založený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načom</a:t>
            </a:r>
            <a:r>
              <a:rPr lang="cs-CZ" altLang="sk-SK" sz="3200" baseline="0" dirty="0">
                <a:solidFill>
                  <a:srgbClr val="800000"/>
                </a:solidFill>
              </a:rPr>
              <a:t> 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/>
          <p:cNvSpPr>
            <a:spLocks noChangeArrowheads="1"/>
          </p:cNvSpPr>
          <p:nvPr/>
        </p:nvSpPr>
        <p:spPr bwMode="auto">
          <a:xfrm>
            <a:off x="8462464" y="549275"/>
            <a:ext cx="765096" cy="863600"/>
          </a:xfrm>
          <a:prstGeom prst="flowChartAlternateProcess">
            <a:avLst/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5591949" y="2133600"/>
            <a:ext cx="3572321" cy="719138"/>
          </a:xfrm>
          <a:prstGeom prst="flowChartAlternateProcess">
            <a:avLst/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>
                <a:solidFill>
                  <a:srgbClr val="000000"/>
                </a:solidFill>
              </a:rPr>
              <a:t>B</a:t>
            </a:r>
            <a:r>
              <a:rPr lang="cs-CZ" altLang="sk-SK" baseline="0" dirty="0" smtClean="0">
                <a:solidFill>
                  <a:srgbClr val="000000"/>
                </a:solidFill>
              </a:rPr>
              <a:t>)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Náboženskej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  <a:r>
              <a:rPr lang="cs-CZ" altLang="sk-SK" sz="2000" baseline="0" dirty="0" err="1">
                <a:solidFill>
                  <a:srgbClr val="000000"/>
                </a:solidFill>
              </a:rPr>
              <a:t>hygiene</a:t>
            </a:r>
            <a:r>
              <a:rPr lang="cs-CZ" altLang="sk-SK" sz="2000" baseline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60" name="AutoShap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60659" y="5734052"/>
            <a:ext cx="1403613" cy="7921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33">
              <a:alpha val="47058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1400" baseline="0" dirty="0">
                <a:solidFill>
                  <a:srgbClr val="000000"/>
                </a:solidFill>
              </a:rPr>
              <a:t>další otázka</a:t>
            </a:r>
          </a:p>
        </p:txBody>
      </p:sp>
      <p:grpSp>
        <p:nvGrpSpPr>
          <p:cNvPr id="19461" name="Group 23"/>
          <p:cNvGrpSpPr>
            <a:grpSpLocks/>
          </p:cNvGrpSpPr>
          <p:nvPr/>
        </p:nvGrpSpPr>
        <p:grpSpPr bwMode="auto">
          <a:xfrm>
            <a:off x="5655238" y="3141666"/>
            <a:ext cx="3549819" cy="2825750"/>
            <a:chOff x="3061" y="1979"/>
            <a:chExt cx="2524" cy="1780"/>
          </a:xfrm>
        </p:grpSpPr>
        <p:sp>
          <p:nvSpPr>
            <p:cNvPr id="19464" name="Text Box 24"/>
            <p:cNvSpPr txBox="1">
              <a:spLocks noChangeArrowheads="1"/>
            </p:cNvSpPr>
            <p:nvPr/>
          </p:nvSpPr>
          <p:spPr bwMode="auto">
            <a:xfrm>
              <a:off x="3061" y="3022"/>
              <a:ext cx="2524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>
                      <a:alpha val="47058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 eaLnBrk="0" hangingPunct="0"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baseline="2000"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altLang="sk-SK" sz="2000" baseline="0" dirty="0">
                  <a:solidFill>
                    <a:srgbClr val="000000"/>
                  </a:solidFill>
                </a:rPr>
                <a:t>SPRÁVNĚ:  C) </a:t>
              </a:r>
              <a:r>
                <a:rPr lang="cs-CZ" altLang="sk-SK" sz="2000" baseline="0" dirty="0" err="1">
                  <a:solidFill>
                    <a:srgbClr val="000000"/>
                  </a:solidFill>
                </a:rPr>
                <a:t>Rasovej</a:t>
              </a:r>
              <a:r>
                <a:rPr lang="cs-CZ" altLang="sk-SK" sz="2000" baseline="0" dirty="0">
                  <a:solidFill>
                    <a:srgbClr val="000000"/>
                  </a:solidFill>
                </a:rPr>
                <a:t> </a:t>
              </a:r>
              <a:r>
                <a:rPr lang="cs-CZ" altLang="sk-SK" sz="2000" baseline="0" dirty="0" err="1">
                  <a:solidFill>
                    <a:srgbClr val="000000"/>
                  </a:solidFill>
                </a:rPr>
                <a:t>hygiene</a:t>
              </a:r>
              <a:endParaRPr lang="cs-CZ" altLang="sk-SK" sz="2000" baseline="0" dirty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endParaRPr lang="cs-CZ" altLang="sk-SK" sz="2000" baseline="0" dirty="0">
                <a:solidFill>
                  <a:srgbClr val="000000"/>
                </a:solidFill>
              </a:endParaRPr>
            </a:p>
          </p:txBody>
        </p:sp>
        <p:grpSp>
          <p:nvGrpSpPr>
            <p:cNvPr id="19465" name="Group 25"/>
            <p:cNvGrpSpPr>
              <a:grpSpLocks/>
            </p:cNvGrpSpPr>
            <p:nvPr/>
          </p:nvGrpSpPr>
          <p:grpSpPr bwMode="auto">
            <a:xfrm>
              <a:off x="3107" y="1979"/>
              <a:ext cx="2026" cy="756"/>
              <a:chOff x="3107" y="1979"/>
              <a:chExt cx="2026" cy="756"/>
            </a:xfrm>
          </p:grpSpPr>
          <p:sp>
            <p:nvSpPr>
              <p:cNvPr id="19466" name="Text Box 26"/>
              <p:cNvSpPr txBox="1">
                <a:spLocks noChangeArrowheads="1"/>
              </p:cNvSpPr>
              <p:nvPr/>
            </p:nvSpPr>
            <p:spPr bwMode="auto">
              <a:xfrm>
                <a:off x="3107" y="2115"/>
                <a:ext cx="127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cs-CZ" altLang="sk-SK" baseline="0">
                    <a:solidFill>
                      <a:srgbClr val="008000"/>
                    </a:solidFill>
                  </a:rPr>
                  <a:t>ŠPATNĚ!</a:t>
                </a:r>
                <a:r>
                  <a:rPr lang="cs-CZ" altLang="sk-SK" baseline="0">
                    <a:solidFill>
                      <a:srgbClr val="003300"/>
                    </a:solidFill>
                  </a:rPr>
                  <a:t>	</a:t>
                </a:r>
                <a:endParaRPr lang="cs-CZ" altLang="sk-SK" sz="6600" baseline="0">
                  <a:solidFill>
                    <a:srgbClr val="003300"/>
                  </a:solidFill>
                  <a:sym typeface="Wingdings" panose="05000000000000000000" pitchFamily="2" charset="2"/>
                </a:endParaRPr>
              </a:p>
            </p:txBody>
          </p:sp>
          <p:sp>
            <p:nvSpPr>
              <p:cNvPr id="19467" name="Rectangle 27"/>
              <p:cNvSpPr>
                <a:spLocks noChangeArrowheads="1"/>
              </p:cNvSpPr>
              <p:nvPr/>
            </p:nvSpPr>
            <p:spPr bwMode="auto">
              <a:xfrm>
                <a:off x="4558" y="1979"/>
                <a:ext cx="575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33">
                        <a:alpha val="47058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1pPr>
                <a:lvl2pPr marL="742950" indent="-28575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11430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6002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2057400" indent="-228600" eaLnBrk="0" hangingPunct="0"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baseline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s-CZ" altLang="sk-SK" sz="7200" baseline="0">
                    <a:solidFill>
                      <a:srgbClr val="008000"/>
                    </a:solidFill>
                    <a:sym typeface="Wingdings" panose="05000000000000000000" pitchFamily="2" charset="2"/>
                  </a:rPr>
                  <a:t></a:t>
                </a:r>
              </a:p>
            </p:txBody>
          </p:sp>
        </p:grpSp>
      </p:grpSp>
      <p:sp>
        <p:nvSpPr>
          <p:cNvPr id="19462" name="AutoShape 28"/>
          <p:cNvSpPr>
            <a:spLocks noChangeArrowheads="1"/>
          </p:cNvSpPr>
          <p:nvPr/>
        </p:nvSpPr>
        <p:spPr bwMode="auto">
          <a:xfrm>
            <a:off x="1520347" y="549275"/>
            <a:ext cx="6507533" cy="863600"/>
          </a:xfrm>
          <a:prstGeom prst="roundRect">
            <a:avLst>
              <a:gd name="adj" fmla="val 16667"/>
            </a:avLst>
          </a:prstGeom>
          <a:solidFill>
            <a:srgbClr val="FFFF99">
              <a:alpha val="4901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baseline="0" dirty="0" err="1">
                <a:solidFill>
                  <a:srgbClr val="000000"/>
                </a:solidFill>
              </a:rPr>
              <a:t>Dejiny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err="1">
                <a:solidFill>
                  <a:srgbClr val="000000"/>
                </a:solidFill>
              </a:rPr>
              <a:t>židovskej</a:t>
            </a:r>
            <a:r>
              <a:rPr lang="cs-CZ" altLang="sk-SK" baseline="0" dirty="0">
                <a:solidFill>
                  <a:srgbClr val="000000"/>
                </a:solidFill>
              </a:rPr>
              <a:t> </a:t>
            </a:r>
            <a:r>
              <a:rPr lang="cs-CZ" altLang="sk-SK" baseline="0" dirty="0" smtClean="0">
                <a:solidFill>
                  <a:srgbClr val="000000"/>
                </a:solidFill>
              </a:rPr>
              <a:t>komunity</a:t>
            </a:r>
          </a:p>
        </p:txBody>
      </p:sp>
      <p:sp>
        <p:nvSpPr>
          <p:cNvPr id="19463" name="AutoShape 29"/>
          <p:cNvSpPr>
            <a:spLocks noChangeArrowheads="1"/>
          </p:cNvSpPr>
          <p:nvPr/>
        </p:nvSpPr>
        <p:spPr bwMode="auto">
          <a:xfrm>
            <a:off x="1520347" y="2060575"/>
            <a:ext cx="3763595" cy="3455988"/>
          </a:xfrm>
          <a:prstGeom prst="flowChartAlternateProcess">
            <a:avLst/>
          </a:prstGeom>
          <a:solidFill>
            <a:srgbClr val="FFFF99">
              <a:alpha val="39999"/>
            </a:srgbClr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18800" rIns="54000"/>
          <a:lstStyle>
            <a:lvl1pPr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sk-SK" sz="3200" baseline="0" dirty="0">
                <a:solidFill>
                  <a:srgbClr val="800000"/>
                </a:solidFill>
              </a:rPr>
              <a:t>4. Program T-4 bol ideologicky založený </a:t>
            </a:r>
            <a:r>
              <a:rPr lang="cs-CZ" altLang="sk-SK" sz="3200" baseline="0" dirty="0" err="1">
                <a:solidFill>
                  <a:srgbClr val="800000"/>
                </a:solidFill>
              </a:rPr>
              <a:t>načom</a:t>
            </a:r>
            <a:r>
              <a:rPr lang="cs-CZ" altLang="sk-SK" sz="3200" baseline="0" dirty="0">
                <a:solidFill>
                  <a:srgbClr val="800000"/>
                </a:solidFill>
              </a:rPr>
              <a:t> 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cs-CZ" altLang="sk-SK" sz="3200" baseline="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3889</Words>
  <Application>Microsoft Office PowerPoint</Application>
  <PresentationFormat>Vlastná</PresentationFormat>
  <Paragraphs>1188</Paragraphs>
  <Slides>164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164</vt:i4>
      </vt:variant>
    </vt:vector>
  </HeadingPairs>
  <TitlesOfParts>
    <vt:vector size="165" baseType="lpstr">
      <vt:lpstr>Aspekt</vt:lpstr>
      <vt:lpstr>DEJINY ŽIDOVSKEJ KOMUNITY </vt:lpstr>
      <vt:lpstr>Prezentácia programu PowerPoint</vt:lpstr>
      <vt:lpstr>TESTOVÉ ÚLOHY</vt:lpstr>
      <vt:lpstr>DEJINY ŽIDOVSKEJ KOMUNITY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TESTOVÉ ÚLOHY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TESTOVÉ ÚLOHY</dc:title>
  <dc:creator>Hana</dc:creator>
  <cp:lastModifiedBy>Uzivatel</cp:lastModifiedBy>
  <cp:revision>44</cp:revision>
  <dcterms:created xsi:type="dcterms:W3CDTF">2018-06-10T09:53:15Z</dcterms:created>
  <dcterms:modified xsi:type="dcterms:W3CDTF">2018-06-28T05:35:55Z</dcterms:modified>
</cp:coreProperties>
</file>